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3150000"/>
            <a:ext cx="9716400" cy="1256400"/>
          </a:xfrm>
          <a:prstGeom prst="rect">
            <a:avLst/>
          </a:prstGeom>
          <a:solidFill>
            <a:srgbClr val="e74c3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_1"/>
          <p:cNvSpPr/>
          <p:nvPr/>
        </p:nvSpPr>
        <p:spPr>
          <a:xfrm>
            <a:off x="0" y="180000"/>
            <a:ext cx="9716400" cy="6087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CustomShape 3_1"/>
          <p:cNvSpPr/>
          <p:nvPr/>
        </p:nvSpPr>
        <p:spPr>
          <a:xfrm>
            <a:off x="900000" y="7056000"/>
            <a:ext cx="6476400" cy="32040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CustomShape 2_1"/>
          <p:cNvSpPr/>
          <p:nvPr/>
        </p:nvSpPr>
        <p:spPr>
          <a:xfrm>
            <a:off x="7560000" y="7056000"/>
            <a:ext cx="2516400" cy="32040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28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300" spc="-1" strike="noStrike">
                <a:solidFill>
                  <a:srgbClr val="ffffff"/>
                </a:solidFill>
                <a:latin typeface="Arial"/>
                <a:ea typeface="DejaVu Sans"/>
              </a:rPr>
              <a:t>Dr. Florian Stäudle</a:t>
            </a:r>
            <a:endParaRPr b="0" lang="de-DE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360000" y="3330000"/>
            <a:ext cx="9356400" cy="89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Gesundheit 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Eine Einführung in die Grundlagen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7056000" y="6516000"/>
            <a:ext cx="2734920" cy="89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Source Sans Pro"/>
                <a:ea typeface="DejaVu Sans"/>
              </a:rPr>
              <a:t>Dr. Florian Stäudle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300" spc="-1" strike="noStrike">
                <a:solidFill>
                  <a:srgbClr val="000000"/>
                </a:solidFill>
                <a:latin typeface="Source Sans Pro"/>
                <a:ea typeface="DejaVu Sans"/>
              </a:rPr>
              <a:t>Apotheker</a:t>
            </a:r>
            <a:endParaRPr b="0" lang="de-DE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300" spc="-1" strike="noStrike">
                <a:solidFill>
                  <a:srgbClr val="000000"/>
                </a:solidFill>
                <a:latin typeface="Source Sans Pro"/>
                <a:ea typeface="DejaVu Sans"/>
              </a:rPr>
              <a:t>Fachapotheker f. pharm. Analytik</a:t>
            </a:r>
            <a:endParaRPr b="0" lang="de-DE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5472000" y="4923000"/>
            <a:ext cx="2516400" cy="635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_5"/>
          <p:cNvSpPr/>
          <p:nvPr/>
        </p:nvSpPr>
        <p:spPr>
          <a:xfrm>
            <a:off x="2841120" y="354960"/>
            <a:ext cx="2276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6 Ursache der Ursache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CustomShape 3_5"/>
          <p:cNvSpPr/>
          <p:nvPr/>
        </p:nvSpPr>
        <p:spPr>
          <a:xfrm>
            <a:off x="7776000" y="7056000"/>
            <a:ext cx="2228400" cy="2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CustomShape 7_5"/>
          <p:cNvSpPr/>
          <p:nvPr/>
        </p:nvSpPr>
        <p:spPr>
          <a:xfrm>
            <a:off x="3384000" y="4594320"/>
            <a:ext cx="294912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2342880" y="3348000"/>
            <a:ext cx="2010960" cy="2968920"/>
          </a:xfrm>
          <a:prstGeom prst="rect">
            <a:avLst/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8" name=""/>
          <p:cNvSpPr/>
          <p:nvPr/>
        </p:nvSpPr>
        <p:spPr>
          <a:xfrm>
            <a:off x="2892960" y="4642200"/>
            <a:ext cx="1022040" cy="41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ffffff"/>
                </a:solidFill>
                <a:latin typeface="Roboto"/>
                <a:ea typeface="DejaVu Sans"/>
              </a:rPr>
              <a:t>Voll mit Wasser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1529280" y="2099160"/>
            <a:ext cx="91080" cy="95400"/>
          </a:xfrm>
          <a:custGeom>
            <a:avLst/>
            <a:gdLst>
              <a:gd name="textAreaLeft" fmla="*/ 13320 w 91080"/>
              <a:gd name="textAreaRight" fmla="*/ 78480 w 91080"/>
              <a:gd name="textAreaTop" fmla="*/ 13320 h 95400"/>
              <a:gd name="textAreaBottom" fmla="*/ 82800 h 95400"/>
            </a:gdLst>
            <a:ahLst/>
            <a:rect l="textAreaLeft" t="textAreaTop" r="textAreaRight" b="textAreaBottom"/>
            <a:pathLst>
              <a:path w="21600" h="22613">
                <a:moveTo>
                  <a:pt x="10800" y="0"/>
                </a:moveTo>
                <a:arcTo wR="10800" hR="10800" stAng="16200000" swAng="-5400000"/>
                <a:lnTo>
                  <a:pt x="0" y="11813"/>
                </a:lnTo>
                <a:arcTo wR="10800" hR="10800" stAng="10800000" swAng="-5400000"/>
                <a:lnTo>
                  <a:pt x="10800" y="22613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0" name=""/>
          <p:cNvSpPr/>
          <p:nvPr/>
        </p:nvSpPr>
        <p:spPr>
          <a:xfrm>
            <a:off x="1701000" y="2263680"/>
            <a:ext cx="752400" cy="828360"/>
          </a:xfrm>
          <a:prstGeom prst="line">
            <a:avLst/>
          </a:prstGeom>
          <a:ln w="18000">
            <a:solidFill>
              <a:srgbClr val="ff972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1" name=""/>
          <p:cNvSpPr/>
          <p:nvPr/>
        </p:nvSpPr>
        <p:spPr>
          <a:xfrm flipH="1">
            <a:off x="4170600" y="2415600"/>
            <a:ext cx="655920" cy="744120"/>
          </a:xfrm>
          <a:prstGeom prst="line">
            <a:avLst/>
          </a:prstGeom>
          <a:ln w="18000">
            <a:solidFill>
              <a:srgbClr val="8d281e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2" name=""/>
          <p:cNvSpPr/>
          <p:nvPr/>
        </p:nvSpPr>
        <p:spPr>
          <a:xfrm>
            <a:off x="644040" y="2005200"/>
            <a:ext cx="824400" cy="25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808080"/>
                </a:solidFill>
                <a:latin typeface="Roboto"/>
                <a:ea typeface="DejaVu Sans"/>
              </a:rPr>
              <a:t>Steinchen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5062320" y="2097000"/>
            <a:ext cx="121644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808080"/>
                </a:solidFill>
                <a:latin typeface="Roboto"/>
                <a:ea typeface="DejaVu Sans"/>
              </a:rPr>
              <a:t>Holzstückchen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4818960" y="2195280"/>
            <a:ext cx="139320" cy="67320"/>
          </a:xfrm>
          <a:prstGeom prst="rect">
            <a:avLst/>
          </a:prstGeom>
          <a:solidFill>
            <a:srgbClr val="ea7500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5" name=""/>
          <p:cNvSpPr/>
          <p:nvPr/>
        </p:nvSpPr>
        <p:spPr>
          <a:xfrm rot="19870800">
            <a:off x="3397680" y="2063160"/>
            <a:ext cx="3209040" cy="2116440"/>
          </a:xfrm>
          <a:prstGeom prst="ellipse">
            <a:avLst/>
          </a:prstGeom>
          <a:noFill/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6" name=""/>
          <p:cNvSpPr/>
          <p:nvPr/>
        </p:nvSpPr>
        <p:spPr>
          <a:xfrm rot="13649400">
            <a:off x="141120" y="2102400"/>
            <a:ext cx="3209040" cy="2116440"/>
          </a:xfrm>
          <a:prstGeom prst="ellipse">
            <a:avLst/>
          </a:prstGeom>
          <a:noFill/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7" name=""/>
          <p:cNvSpPr/>
          <p:nvPr/>
        </p:nvSpPr>
        <p:spPr>
          <a:xfrm>
            <a:off x="6243120" y="3416040"/>
            <a:ext cx="752400" cy="828360"/>
          </a:xfrm>
          <a:prstGeom prst="line">
            <a:avLst/>
          </a:prstGeom>
          <a:ln w="18000">
            <a:solidFill>
              <a:srgbClr val="ff972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8" name=""/>
          <p:cNvSpPr/>
          <p:nvPr/>
        </p:nvSpPr>
        <p:spPr>
          <a:xfrm>
            <a:off x="7115760" y="4130280"/>
            <a:ext cx="2648880" cy="188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- Sachverhalt ist nicht falsch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- reproduzierbar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- Effekt deutlich messbar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Es werden: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- Puplikationen geschrieben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- Konkresse veranstaltet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- Lehrstühle geschaffen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- als (einzige) Wahrheit hingestellt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- daran geglaubt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4706640" y="4454280"/>
            <a:ext cx="1624320" cy="4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ff5429"/>
                </a:solidFill>
                <a:latin typeface="Roboto"/>
                <a:ea typeface="DejaVu Sans"/>
              </a:rPr>
              <a:t>Problem: Wasser läuft auf den Boden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_6"/>
          <p:cNvSpPr/>
          <p:nvPr/>
        </p:nvSpPr>
        <p:spPr>
          <a:xfrm>
            <a:off x="2869200" y="360000"/>
            <a:ext cx="22780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6 Ursache der Ursache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CustomShape 2_6"/>
          <p:cNvSpPr/>
          <p:nvPr/>
        </p:nvSpPr>
        <p:spPr>
          <a:xfrm>
            <a:off x="360000" y="1980000"/>
            <a:ext cx="9176400" cy="46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CustomShape 3_6"/>
          <p:cNvSpPr/>
          <p:nvPr/>
        </p:nvSpPr>
        <p:spPr>
          <a:xfrm>
            <a:off x="7776000" y="7056000"/>
            <a:ext cx="2228400" cy="2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CustomShape 7_6"/>
          <p:cNvSpPr/>
          <p:nvPr/>
        </p:nvSpPr>
        <p:spPr>
          <a:xfrm>
            <a:off x="3384000" y="4594320"/>
            <a:ext cx="294912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1872000" y="1787760"/>
            <a:ext cx="7126920" cy="43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774000" y="1300680"/>
            <a:ext cx="8912880" cy="50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342000" y="3393000"/>
            <a:ext cx="2010960" cy="2968920"/>
          </a:xfrm>
          <a:prstGeom prst="rect">
            <a:avLst/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7" name=""/>
          <p:cNvSpPr/>
          <p:nvPr/>
        </p:nvSpPr>
        <p:spPr>
          <a:xfrm>
            <a:off x="2628720" y="4715280"/>
            <a:ext cx="1022040" cy="41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ffffff"/>
                </a:solidFill>
                <a:latin typeface="Roboto"/>
                <a:ea typeface="DejaVu Sans"/>
              </a:rPr>
              <a:t>Voll mit Wasser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>
            <a:off x="7327440" y="4679640"/>
            <a:ext cx="2648880" cy="179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Danach kann jeder rein werfen was er will, Wasser kommt nicht mehr raus.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Mit der Behebung der eigentlichen Ursache hat er den restlichen Quatsch  (der in sich nicht falsch ist) überflüssig gemacht.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1"/>
          <a:stretch/>
        </p:blipFill>
        <p:spPr>
          <a:xfrm>
            <a:off x="2606400" y="2444040"/>
            <a:ext cx="2180880" cy="2508840"/>
          </a:xfrm>
          <a:prstGeom prst="rect">
            <a:avLst/>
          </a:prstGeom>
          <a:ln w="0">
            <a:noFill/>
          </a:ln>
        </p:spPr>
      </p:pic>
      <p:sp>
        <p:nvSpPr>
          <p:cNvPr id="180" name=""/>
          <p:cNvSpPr/>
          <p:nvPr/>
        </p:nvSpPr>
        <p:spPr>
          <a:xfrm>
            <a:off x="5080320" y="3393000"/>
            <a:ext cx="2010960" cy="2968920"/>
          </a:xfrm>
          <a:prstGeom prst="rect">
            <a:avLst/>
          </a:prstGeom>
          <a:noFill/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1" name=""/>
          <p:cNvSpPr/>
          <p:nvPr/>
        </p:nvSpPr>
        <p:spPr>
          <a:xfrm>
            <a:off x="5080320" y="3957480"/>
            <a:ext cx="2010960" cy="2404440"/>
          </a:xfrm>
          <a:prstGeom prst="rect">
            <a:avLst/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2" name=""/>
          <p:cNvSpPr/>
          <p:nvPr/>
        </p:nvSpPr>
        <p:spPr>
          <a:xfrm>
            <a:off x="2382480" y="5135760"/>
            <a:ext cx="2648880" cy="112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Der Bauer weiß nix von dem ganzen </a:t>
            </a:r>
            <a:r>
              <a:rPr b="1" lang="de-DE" sz="1100" spc="-1" strike="sngStrike">
                <a:solidFill>
                  <a:srgbClr val="000000"/>
                </a:solidFill>
                <a:latin typeface="Roboto"/>
                <a:ea typeface="DejaVu Sans"/>
              </a:rPr>
              <a:t>gekasper</a:t>
            </a: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 (Bemühungen) der hochdotierten „Fachkräfte“.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Er sieht das volle Fass, nimmt seinen Eimer und senkt den Wasserpegel.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 flipH="1">
            <a:off x="6506280" y="2484720"/>
            <a:ext cx="841680" cy="1384560"/>
          </a:xfrm>
          <a:prstGeom prst="line">
            <a:avLst/>
          </a:prstGeom>
          <a:ln w="18000">
            <a:solidFill>
              <a:srgbClr val="8d281e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4" name=""/>
          <p:cNvSpPr/>
          <p:nvPr/>
        </p:nvSpPr>
        <p:spPr>
          <a:xfrm>
            <a:off x="7398720" y="2264400"/>
            <a:ext cx="139320" cy="67320"/>
          </a:xfrm>
          <a:prstGeom prst="rect">
            <a:avLst/>
          </a:prstGeom>
          <a:solidFill>
            <a:srgbClr val="ea7500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_9"/>
          <p:cNvSpPr/>
          <p:nvPr/>
        </p:nvSpPr>
        <p:spPr>
          <a:xfrm>
            <a:off x="3085920" y="360000"/>
            <a:ext cx="244116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7 Was macht uns krank?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CustomShape 2_9"/>
          <p:cNvSpPr/>
          <p:nvPr/>
        </p:nvSpPr>
        <p:spPr>
          <a:xfrm>
            <a:off x="360000" y="1980000"/>
            <a:ext cx="9176400" cy="46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CustomShape 3_9"/>
          <p:cNvSpPr/>
          <p:nvPr/>
        </p:nvSpPr>
        <p:spPr>
          <a:xfrm>
            <a:off x="7776000" y="7056000"/>
            <a:ext cx="2228400" cy="2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CustomShape 7_9"/>
          <p:cNvSpPr/>
          <p:nvPr/>
        </p:nvSpPr>
        <p:spPr>
          <a:xfrm>
            <a:off x="3384000" y="4594320"/>
            <a:ext cx="294912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1872000" y="1787760"/>
            <a:ext cx="7126920" cy="43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0" name=""/>
          <p:cNvGrpSpPr/>
          <p:nvPr/>
        </p:nvGrpSpPr>
        <p:grpSpPr>
          <a:xfrm>
            <a:off x="1857600" y="1985760"/>
            <a:ext cx="5950800" cy="4319640"/>
            <a:chOff x="1857600" y="1985760"/>
            <a:chExt cx="5950800" cy="4319640"/>
          </a:xfrm>
        </p:grpSpPr>
        <p:grpSp>
          <p:nvGrpSpPr>
            <p:cNvPr id="191" name=""/>
            <p:cNvGrpSpPr/>
            <p:nvPr/>
          </p:nvGrpSpPr>
          <p:grpSpPr>
            <a:xfrm>
              <a:off x="5899680" y="4867200"/>
              <a:ext cx="1900800" cy="1114200"/>
              <a:chOff x="5899680" y="4867200"/>
              <a:chExt cx="1900800" cy="1114200"/>
            </a:xfrm>
          </p:grpSpPr>
          <p:sp>
            <p:nvSpPr>
              <p:cNvPr id="192" name=""/>
              <p:cNvSpPr/>
              <p:nvPr/>
            </p:nvSpPr>
            <p:spPr>
              <a:xfrm>
                <a:off x="5899680" y="4867200"/>
                <a:ext cx="1900440" cy="1114200"/>
              </a:xfrm>
              <a:prstGeom prst="ellipse">
                <a:avLst/>
              </a:prstGeom>
              <a:solidFill>
                <a:srgbClr val="ff0000">
                  <a:alpha val="17000"/>
                </a:srgbClr>
              </a:solidFill>
              <a:ln w="0">
                <a:solidFill>
                  <a:srgbClr val="25406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de-DE" sz="1400" spc="-1" strike="noStrike">
                  <a:solidFill>
                    <a:srgbClr val="000000"/>
                  </a:solidFill>
                  <a:highlight>
                    <a:srgbClr val="8d281e"/>
                  </a:highlight>
                  <a:latin typeface="Arial"/>
                  <a:ea typeface="DejaVu Sans"/>
                </a:endParaRPr>
              </a:p>
            </p:txBody>
          </p:sp>
          <p:sp>
            <p:nvSpPr>
              <p:cNvPr id="193" name=""/>
              <p:cNvSpPr/>
              <p:nvPr/>
            </p:nvSpPr>
            <p:spPr>
              <a:xfrm>
                <a:off x="5900040" y="4867200"/>
                <a:ext cx="1900440" cy="1114200"/>
              </a:xfrm>
              <a:prstGeom prst="ellipse">
                <a:avLst/>
              </a:prstGeom>
              <a:solidFill>
                <a:srgbClr val="ff0000">
                  <a:alpha val="17000"/>
                </a:srgbClr>
              </a:solidFill>
              <a:ln w="0">
                <a:solidFill>
                  <a:srgbClr val="25406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de-DE" sz="1400" spc="-1" strike="noStrike">
                  <a:solidFill>
                    <a:srgbClr val="000000"/>
                  </a:solidFill>
                  <a:highlight>
                    <a:srgbClr val="8d281e"/>
                  </a:highlight>
                  <a:latin typeface="Arial"/>
                  <a:ea typeface="DejaVu Sans"/>
                </a:endParaRPr>
              </a:p>
            </p:txBody>
          </p:sp>
          <p:sp>
            <p:nvSpPr>
              <p:cNvPr id="194" name=""/>
              <p:cNvSpPr/>
              <p:nvPr/>
            </p:nvSpPr>
            <p:spPr>
              <a:xfrm>
                <a:off x="6597720" y="5297760"/>
                <a:ext cx="530280" cy="299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1" lang="de-DE" sz="1100" spc="-1" strike="noStrike">
                    <a:solidFill>
                      <a:srgbClr val="000000"/>
                    </a:solidFill>
                    <a:latin typeface="Roboto"/>
                    <a:ea typeface="DejaVu Sans"/>
                  </a:rPr>
                  <a:t>Darm</a:t>
                </a:r>
                <a:endParaRPr b="0" lang="de-DE" sz="11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95" name=""/>
            <p:cNvGrpSpPr/>
            <p:nvPr/>
          </p:nvGrpSpPr>
          <p:grpSpPr>
            <a:xfrm>
              <a:off x="1857600" y="3398040"/>
              <a:ext cx="1900440" cy="1114200"/>
              <a:chOff x="1857600" y="3398040"/>
              <a:chExt cx="1900440" cy="1114200"/>
            </a:xfrm>
          </p:grpSpPr>
          <p:sp>
            <p:nvSpPr>
              <p:cNvPr id="196" name=""/>
              <p:cNvSpPr/>
              <p:nvPr/>
            </p:nvSpPr>
            <p:spPr>
              <a:xfrm>
                <a:off x="1857600" y="3398040"/>
                <a:ext cx="1900440" cy="1114200"/>
              </a:xfrm>
              <a:prstGeom prst="ellipse">
                <a:avLst/>
              </a:prstGeom>
              <a:solidFill>
                <a:srgbClr val="ff0000">
                  <a:alpha val="51000"/>
                </a:srgbClr>
              </a:solidFill>
              <a:ln w="0">
                <a:solidFill>
                  <a:srgbClr val="25406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de-DE" sz="1400" spc="-1" strike="noStrike">
                  <a:solidFill>
                    <a:srgbClr val="000000"/>
                  </a:solidFill>
                  <a:highlight>
                    <a:srgbClr val="8d281e"/>
                  </a:highlight>
                  <a:latin typeface="Arial"/>
                  <a:ea typeface="DejaVu Sans"/>
                </a:endParaRPr>
              </a:p>
            </p:txBody>
          </p:sp>
          <p:sp>
            <p:nvSpPr>
              <p:cNvPr id="197" name=""/>
              <p:cNvSpPr/>
              <p:nvPr/>
            </p:nvSpPr>
            <p:spPr>
              <a:xfrm>
                <a:off x="2375280" y="3820680"/>
                <a:ext cx="1078200" cy="299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1" lang="de-DE" sz="1100" spc="-1" strike="noStrike">
                    <a:solidFill>
                      <a:srgbClr val="000000"/>
                    </a:solidFill>
                    <a:latin typeface="Roboto"/>
                    <a:ea typeface="DejaVu Sans"/>
                  </a:rPr>
                  <a:t>Wirbelsäule</a:t>
                </a:r>
                <a:endParaRPr b="0" lang="de-DE" sz="11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98" name=""/>
            <p:cNvGrpSpPr/>
            <p:nvPr/>
          </p:nvGrpSpPr>
          <p:grpSpPr>
            <a:xfrm>
              <a:off x="5907600" y="3008520"/>
              <a:ext cx="1900800" cy="1114200"/>
              <a:chOff x="5907600" y="3008520"/>
              <a:chExt cx="1900800" cy="1114200"/>
            </a:xfrm>
          </p:grpSpPr>
          <p:sp>
            <p:nvSpPr>
              <p:cNvPr id="199" name=""/>
              <p:cNvSpPr/>
              <p:nvPr/>
            </p:nvSpPr>
            <p:spPr>
              <a:xfrm>
                <a:off x="5907600" y="3008520"/>
                <a:ext cx="1900440" cy="1114200"/>
              </a:xfrm>
              <a:prstGeom prst="ellipse">
                <a:avLst/>
              </a:prstGeom>
              <a:solidFill>
                <a:srgbClr val="ff0000">
                  <a:alpha val="17000"/>
                </a:srgbClr>
              </a:solidFill>
              <a:ln w="0">
                <a:solidFill>
                  <a:srgbClr val="25406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de-DE" sz="1400" spc="-1" strike="noStrike">
                  <a:solidFill>
                    <a:srgbClr val="000000"/>
                  </a:solidFill>
                  <a:highlight>
                    <a:srgbClr val="8d281e"/>
                  </a:highlight>
                  <a:latin typeface="Arial"/>
                  <a:ea typeface="DejaVu Sans"/>
                </a:endParaRPr>
              </a:p>
            </p:txBody>
          </p:sp>
          <p:sp>
            <p:nvSpPr>
              <p:cNvPr id="200" name=""/>
              <p:cNvSpPr/>
              <p:nvPr/>
            </p:nvSpPr>
            <p:spPr>
              <a:xfrm>
                <a:off x="5907960" y="3008520"/>
                <a:ext cx="1900440" cy="1114200"/>
              </a:xfrm>
              <a:prstGeom prst="ellipse">
                <a:avLst/>
              </a:prstGeom>
              <a:solidFill>
                <a:srgbClr val="ff0000">
                  <a:alpha val="17000"/>
                </a:srgbClr>
              </a:solidFill>
              <a:ln w="0">
                <a:solidFill>
                  <a:srgbClr val="25406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de-DE" sz="1400" spc="-1" strike="noStrike">
                  <a:solidFill>
                    <a:srgbClr val="000000"/>
                  </a:solidFill>
                  <a:highlight>
                    <a:srgbClr val="8d281e"/>
                  </a:highlight>
                  <a:latin typeface="Arial"/>
                  <a:ea typeface="DejaVu Sans"/>
                </a:endParaRPr>
              </a:p>
            </p:txBody>
          </p:sp>
          <p:sp>
            <p:nvSpPr>
              <p:cNvPr id="201" name=""/>
              <p:cNvSpPr/>
              <p:nvPr/>
            </p:nvSpPr>
            <p:spPr>
              <a:xfrm>
                <a:off x="6325200" y="3439080"/>
                <a:ext cx="1150200" cy="299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1" lang="de-DE" sz="1100" spc="-1" strike="noStrike">
                    <a:solidFill>
                      <a:srgbClr val="000000"/>
                    </a:solidFill>
                    <a:latin typeface="Roboto"/>
                    <a:ea typeface="DejaVu Sans"/>
                  </a:rPr>
                  <a:t>Ernährung</a:t>
                </a:r>
                <a:endParaRPr b="0" lang="de-DE" sz="11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02" name=""/>
            <p:cNvGrpSpPr/>
            <p:nvPr/>
          </p:nvGrpSpPr>
          <p:grpSpPr>
            <a:xfrm>
              <a:off x="2877840" y="5191200"/>
              <a:ext cx="1900800" cy="1114200"/>
              <a:chOff x="2877840" y="5191200"/>
              <a:chExt cx="1900800" cy="1114200"/>
            </a:xfrm>
          </p:grpSpPr>
          <p:sp>
            <p:nvSpPr>
              <p:cNvPr id="203" name=""/>
              <p:cNvSpPr/>
              <p:nvPr/>
            </p:nvSpPr>
            <p:spPr>
              <a:xfrm>
                <a:off x="2877840" y="5191200"/>
                <a:ext cx="1900440" cy="1114200"/>
              </a:xfrm>
              <a:prstGeom prst="ellipse">
                <a:avLst/>
              </a:prstGeom>
              <a:solidFill>
                <a:srgbClr val="ff0000">
                  <a:alpha val="17000"/>
                </a:srgbClr>
              </a:solidFill>
              <a:ln w="0">
                <a:solidFill>
                  <a:srgbClr val="25406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de-DE" sz="1400" spc="-1" strike="noStrike">
                  <a:solidFill>
                    <a:srgbClr val="000000"/>
                  </a:solidFill>
                  <a:highlight>
                    <a:srgbClr val="8d281e"/>
                  </a:highlight>
                  <a:latin typeface="Arial"/>
                  <a:ea typeface="DejaVu Sans"/>
                </a:endParaRPr>
              </a:p>
            </p:txBody>
          </p:sp>
          <p:sp>
            <p:nvSpPr>
              <p:cNvPr id="204" name=""/>
              <p:cNvSpPr/>
              <p:nvPr/>
            </p:nvSpPr>
            <p:spPr>
              <a:xfrm>
                <a:off x="3575880" y="5621760"/>
                <a:ext cx="530280" cy="299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1" lang="de-DE" sz="1100" spc="-1" strike="noStrike">
                    <a:solidFill>
                      <a:srgbClr val="000000"/>
                    </a:solidFill>
                    <a:latin typeface="Roboto"/>
                    <a:ea typeface="DejaVu Sans"/>
                  </a:rPr>
                  <a:t>Gifte</a:t>
                </a:r>
                <a:endParaRPr b="0" lang="de-DE" sz="11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5" name=""/>
              <p:cNvSpPr/>
              <p:nvPr/>
            </p:nvSpPr>
            <p:spPr>
              <a:xfrm>
                <a:off x="2878200" y="5191200"/>
                <a:ext cx="1900440" cy="1114200"/>
              </a:xfrm>
              <a:prstGeom prst="ellipse">
                <a:avLst/>
              </a:prstGeom>
              <a:solidFill>
                <a:srgbClr val="ff0000">
                  <a:alpha val="17000"/>
                </a:srgbClr>
              </a:solidFill>
              <a:ln w="0">
                <a:solidFill>
                  <a:srgbClr val="25406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de-DE" sz="1400" spc="-1" strike="noStrike">
                  <a:solidFill>
                    <a:srgbClr val="000000"/>
                  </a:solidFill>
                  <a:highlight>
                    <a:srgbClr val="8d281e"/>
                  </a:highlight>
                  <a:latin typeface="Arial"/>
                  <a:ea typeface="DejaVu Sans"/>
                </a:endParaRPr>
              </a:p>
            </p:txBody>
          </p:sp>
        </p:grpSp>
        <p:grpSp>
          <p:nvGrpSpPr>
            <p:cNvPr id="206" name=""/>
            <p:cNvGrpSpPr/>
            <p:nvPr/>
          </p:nvGrpSpPr>
          <p:grpSpPr>
            <a:xfrm>
              <a:off x="3858480" y="1985760"/>
              <a:ext cx="1900800" cy="1114200"/>
              <a:chOff x="3858480" y="1985760"/>
              <a:chExt cx="1900800" cy="1114200"/>
            </a:xfrm>
          </p:grpSpPr>
          <p:sp>
            <p:nvSpPr>
              <p:cNvPr id="207" name=""/>
              <p:cNvSpPr/>
              <p:nvPr/>
            </p:nvSpPr>
            <p:spPr>
              <a:xfrm>
                <a:off x="3858480" y="1985760"/>
                <a:ext cx="1900440" cy="1114200"/>
              </a:xfrm>
              <a:prstGeom prst="ellipse">
                <a:avLst/>
              </a:prstGeom>
              <a:solidFill>
                <a:srgbClr val="ff0000">
                  <a:alpha val="17000"/>
                </a:srgbClr>
              </a:solidFill>
              <a:ln w="0">
                <a:solidFill>
                  <a:srgbClr val="25406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de-DE" sz="1400" spc="-1" strike="noStrike">
                  <a:solidFill>
                    <a:srgbClr val="000000"/>
                  </a:solidFill>
                  <a:highlight>
                    <a:srgbClr val="8d281e"/>
                  </a:highlight>
                  <a:latin typeface="Arial"/>
                  <a:ea typeface="DejaVu Sans"/>
                </a:endParaRPr>
              </a:p>
            </p:txBody>
          </p:sp>
          <p:sp>
            <p:nvSpPr>
              <p:cNvPr id="208" name=""/>
              <p:cNvSpPr/>
              <p:nvPr/>
            </p:nvSpPr>
            <p:spPr>
              <a:xfrm>
                <a:off x="4556520" y="2416320"/>
                <a:ext cx="530280" cy="299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1" lang="de-DE" sz="1100" spc="-1" strike="noStrike">
                    <a:solidFill>
                      <a:srgbClr val="000000"/>
                    </a:solidFill>
                    <a:latin typeface="Roboto"/>
                    <a:ea typeface="DejaVu Sans"/>
                  </a:rPr>
                  <a:t>Gifte</a:t>
                </a:r>
                <a:endParaRPr b="0" lang="de-DE" sz="11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9" name=""/>
              <p:cNvSpPr/>
              <p:nvPr/>
            </p:nvSpPr>
            <p:spPr>
              <a:xfrm>
                <a:off x="3858840" y="1985760"/>
                <a:ext cx="1900440" cy="1114200"/>
              </a:xfrm>
              <a:prstGeom prst="ellipse">
                <a:avLst/>
              </a:prstGeom>
              <a:solidFill>
                <a:srgbClr val="ff0000">
                  <a:alpha val="17000"/>
                </a:srgbClr>
              </a:solidFill>
              <a:ln w="0">
                <a:solidFill>
                  <a:srgbClr val="25406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de-DE" sz="1400" spc="-1" strike="noStrike">
                  <a:solidFill>
                    <a:srgbClr val="000000"/>
                  </a:solidFill>
                  <a:highlight>
                    <a:srgbClr val="8d281e"/>
                  </a:highlight>
                  <a:latin typeface="Arial"/>
                  <a:ea typeface="DejaVu Sans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_0"/>
          <p:cNvSpPr/>
          <p:nvPr/>
        </p:nvSpPr>
        <p:spPr>
          <a:xfrm>
            <a:off x="2654640" y="360000"/>
            <a:ext cx="33112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8 Fragen zum Thema Verdauung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CustomShape 2_0"/>
          <p:cNvSpPr/>
          <p:nvPr/>
        </p:nvSpPr>
        <p:spPr>
          <a:xfrm>
            <a:off x="360000" y="1980000"/>
            <a:ext cx="9176400" cy="46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CustomShape 3_0"/>
          <p:cNvSpPr/>
          <p:nvPr/>
        </p:nvSpPr>
        <p:spPr>
          <a:xfrm>
            <a:off x="7776000" y="7056000"/>
            <a:ext cx="2228400" cy="2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CustomShape 7_0"/>
          <p:cNvSpPr/>
          <p:nvPr/>
        </p:nvSpPr>
        <p:spPr>
          <a:xfrm>
            <a:off x="3384000" y="4594320"/>
            <a:ext cx="294912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"/>
          <p:cNvSpPr/>
          <p:nvPr/>
        </p:nvSpPr>
        <p:spPr>
          <a:xfrm>
            <a:off x="1872000" y="1787760"/>
            <a:ext cx="7126920" cy="43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Welche Funktion hat die Verdauung?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In welchen Schritten findet die Verdauung statt?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Wo liegen die Probleme?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Wie können die Probleme erkannt werden?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Welche Folgen können durch eine schlechte Verdauung entstehen?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Wie kann die Verdauung verbessert werden?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_12"/>
          <p:cNvSpPr/>
          <p:nvPr/>
        </p:nvSpPr>
        <p:spPr>
          <a:xfrm>
            <a:off x="1816920" y="360000"/>
            <a:ext cx="498456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9 Fragen zum Thema Nerven &amp; Muskeln &amp; Skelett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CustomShape 2_12"/>
          <p:cNvSpPr/>
          <p:nvPr/>
        </p:nvSpPr>
        <p:spPr>
          <a:xfrm>
            <a:off x="360000" y="1980000"/>
            <a:ext cx="9176400" cy="46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CustomShape 3_12"/>
          <p:cNvSpPr/>
          <p:nvPr/>
        </p:nvSpPr>
        <p:spPr>
          <a:xfrm>
            <a:off x="7776000" y="7056000"/>
            <a:ext cx="2228400" cy="2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CustomShape 7_12"/>
          <p:cNvSpPr/>
          <p:nvPr/>
        </p:nvSpPr>
        <p:spPr>
          <a:xfrm>
            <a:off x="3384000" y="4594320"/>
            <a:ext cx="294912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"/>
          <p:cNvSpPr/>
          <p:nvPr/>
        </p:nvSpPr>
        <p:spPr>
          <a:xfrm>
            <a:off x="1872000" y="1787760"/>
            <a:ext cx="7126920" cy="43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Welche Funktion haben Nerven, Muskeln und Skelett?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Wo liegen die Probleme?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Wie können die Probleme erkannt werden?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Welche Folgen können entstehen?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Wie kann die Situation verbessert werden?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_10"/>
          <p:cNvSpPr/>
          <p:nvPr/>
        </p:nvSpPr>
        <p:spPr>
          <a:xfrm>
            <a:off x="1876680" y="360000"/>
            <a:ext cx="58546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9 Warum ist unsere Gesundheit &amp; Ernährung mangelhaft?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CustomShape 2_10"/>
          <p:cNvSpPr/>
          <p:nvPr/>
        </p:nvSpPr>
        <p:spPr>
          <a:xfrm>
            <a:off x="360000" y="1980000"/>
            <a:ext cx="9176400" cy="46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CustomShape 3_10"/>
          <p:cNvSpPr/>
          <p:nvPr/>
        </p:nvSpPr>
        <p:spPr>
          <a:xfrm>
            <a:off x="7776000" y="7056000"/>
            <a:ext cx="2228400" cy="2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CustomShape 7_10"/>
          <p:cNvSpPr/>
          <p:nvPr/>
        </p:nvSpPr>
        <p:spPr>
          <a:xfrm>
            <a:off x="3384000" y="4594320"/>
            <a:ext cx="294912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"/>
          <p:cNvSpPr/>
          <p:nvPr/>
        </p:nvSpPr>
        <p:spPr>
          <a:xfrm>
            <a:off x="1224000" y="1787760"/>
            <a:ext cx="7630920" cy="43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Wir sind blockiert, werden von wirklicher Gesundheit abgehalten: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durch Glaubenssätze, Konditionierungen und mangelhafter Wissenschaft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Diese zu erkennen und das Verhalten zu ändern bringt uns wirkliche Gesundheit.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https://manuel-weber.net/definition-von-gesundheit/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_8"/>
          <p:cNvSpPr/>
          <p:nvPr/>
        </p:nvSpPr>
        <p:spPr>
          <a:xfrm>
            <a:off x="1728000" y="360000"/>
            <a:ext cx="5153760" cy="2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CustomShape 2_8"/>
          <p:cNvSpPr/>
          <p:nvPr/>
        </p:nvSpPr>
        <p:spPr>
          <a:xfrm>
            <a:off x="360000" y="1980000"/>
            <a:ext cx="9176400" cy="46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CustomShape 3_8"/>
          <p:cNvSpPr/>
          <p:nvPr/>
        </p:nvSpPr>
        <p:spPr>
          <a:xfrm>
            <a:off x="7776000" y="7056000"/>
            <a:ext cx="2228400" cy="2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CustomShape 7_8"/>
          <p:cNvSpPr/>
          <p:nvPr/>
        </p:nvSpPr>
        <p:spPr>
          <a:xfrm>
            <a:off x="3384000" y="4594320"/>
            <a:ext cx="294912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"/>
          <p:cNvSpPr/>
          <p:nvPr/>
        </p:nvSpPr>
        <p:spPr>
          <a:xfrm>
            <a:off x="3528000" y="2736000"/>
            <a:ext cx="3310920" cy="238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Des war’s für heut’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_2"/>
          <p:cNvSpPr/>
          <p:nvPr/>
        </p:nvSpPr>
        <p:spPr>
          <a:xfrm>
            <a:off x="4030200" y="318240"/>
            <a:ext cx="40500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Vita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CustomShape 2_2"/>
          <p:cNvSpPr/>
          <p:nvPr/>
        </p:nvSpPr>
        <p:spPr>
          <a:xfrm>
            <a:off x="360000" y="1980000"/>
            <a:ext cx="9176400" cy="46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CustomShape 3_2"/>
          <p:cNvSpPr/>
          <p:nvPr/>
        </p:nvSpPr>
        <p:spPr>
          <a:xfrm>
            <a:off x="7776000" y="7056000"/>
            <a:ext cx="2228400" cy="2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CustomShape 7_2"/>
          <p:cNvSpPr/>
          <p:nvPr/>
        </p:nvSpPr>
        <p:spPr>
          <a:xfrm>
            <a:off x="3384000" y="4594320"/>
            <a:ext cx="294912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902520" y="1644840"/>
            <a:ext cx="8672400" cy="415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- aufgewachsen am Rand des Allgäus auf einem Gestüt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- Schule in Ulm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- Studium der Pharmazie in Würzburg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- Ernennung zum Apotheker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- Ausbildung zum Fachapotheker f. pharm. Analytik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- Forschung &amp; Ausbildung von Pharmazeuten an der Uni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- Entwicklung, Projektleitung &amp; Vertriebsunterstützung im Maschinenbau (international)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- Selbstständig seit 2020 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(Maschinenbau, Schulung v. Fachpersonal, Chefvertretung in Apotheken)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3816000" y="318240"/>
            <a:ext cx="83340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Themen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360000" y="1980000"/>
            <a:ext cx="9176400" cy="46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7776000" y="7056000"/>
            <a:ext cx="2228400" cy="2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CustomShape 7"/>
          <p:cNvSpPr/>
          <p:nvPr/>
        </p:nvSpPr>
        <p:spPr>
          <a:xfrm>
            <a:off x="3384000" y="4594320"/>
            <a:ext cx="294912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2520000" y="1153800"/>
            <a:ext cx="6334920" cy="539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nett oder ehrlich?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1 Definition Gesundheit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2 Psyche &amp; Körper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DejaVu Sans"/>
              </a:rPr>
              <a:t>3 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DejaVu Sans"/>
              </a:rPr>
              <a:t>Sichtweisen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4 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DejaVu Sans"/>
              </a:rPr>
              <a:t>Symptome &amp; Ursachen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5 Ursachensuche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6 Ursache der Ursache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7 Was macht uns krank?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8 Fragen zum Thema Verdauung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9 Fragen zum Thema Nerven &amp; Muskulatur &amp; Skelett </a:t>
            </a:r>
            <a:r>
              <a:rPr b="1" lang="de-DE" sz="18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F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ragen zum Thema Nerven &amp; Muskeln &amp; Skelett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10 Warum ist unsere Gesundheit &amp; Ernährung mangelhaft?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_3"/>
          <p:cNvSpPr/>
          <p:nvPr/>
        </p:nvSpPr>
        <p:spPr>
          <a:xfrm>
            <a:off x="2664000" y="354960"/>
            <a:ext cx="242280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1 Definition Gesundheit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CustomShape 2_3"/>
          <p:cNvSpPr/>
          <p:nvPr/>
        </p:nvSpPr>
        <p:spPr>
          <a:xfrm>
            <a:off x="360000" y="1980000"/>
            <a:ext cx="9176400" cy="46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CustomShape 3_3"/>
          <p:cNvSpPr/>
          <p:nvPr/>
        </p:nvSpPr>
        <p:spPr>
          <a:xfrm>
            <a:off x="7776000" y="7056000"/>
            <a:ext cx="2228400" cy="2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CustomShape 7_3"/>
          <p:cNvSpPr/>
          <p:nvPr/>
        </p:nvSpPr>
        <p:spPr>
          <a:xfrm>
            <a:off x="3384000" y="4594320"/>
            <a:ext cx="294912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792000" y="1064880"/>
            <a:ext cx="8278920" cy="42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WHO: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„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Nach De­finiti­on der WHO der Zu­stand des vollstän­digen kör­per­lichen, see­li­schen und sozialen </a:t>
            </a:r>
            <a:r>
              <a:rPr b="0" lang="de-DE" sz="16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Wohl­be­findens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b="0" lang="de-DE" sz="16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nicht nur die Ab­wesenheit von Krankheit und Gebre­chen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Das Erreichen des höchstmöglichen Gesundheitsniveaus ist eines der Grundrechte jedes Menschen, ohne Unterschied der ethnischen Zugehörigkeit [original: „race“], der Religion, der politischen Überzeugung, der wirtschaftlichen oder sozialen Stellung.“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Hierzulande: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Im sozi­al­ver­sicherungs­rechtlichen Sinn ist </a:t>
            </a:r>
            <a:r>
              <a:rPr b="0" lang="de-DE" sz="16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Ge­sundheit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der Zu­stand, aus dem </a:t>
            </a:r>
            <a:r>
              <a:rPr b="0" lang="de-DE" sz="16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Ar­beits- bzw. Er­werbs­fähig­keit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re­sultiert.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Pschyrembel, med. Wörterbuch: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- bedingte Ge­sundheit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- funktiona­le Ge­sundheit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- psychische Ge­sundheit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_11"/>
          <p:cNvSpPr/>
          <p:nvPr/>
        </p:nvSpPr>
        <p:spPr>
          <a:xfrm>
            <a:off x="3378960" y="360000"/>
            <a:ext cx="185436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2 Psyche &amp; Körper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CustomShape 2_11"/>
          <p:cNvSpPr/>
          <p:nvPr/>
        </p:nvSpPr>
        <p:spPr>
          <a:xfrm>
            <a:off x="360000" y="1980000"/>
            <a:ext cx="9176400" cy="46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CustomShape 3_11"/>
          <p:cNvSpPr/>
          <p:nvPr/>
        </p:nvSpPr>
        <p:spPr>
          <a:xfrm>
            <a:off x="7776000" y="7056000"/>
            <a:ext cx="2228400" cy="2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CustomShape 7_11"/>
          <p:cNvSpPr/>
          <p:nvPr/>
        </p:nvSpPr>
        <p:spPr>
          <a:xfrm>
            <a:off x="3384000" y="4594320"/>
            <a:ext cx="294912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1872000" y="1787760"/>
            <a:ext cx="7126920" cy="43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Nur ein gesunder Körper kann einen gesunden Geist beherbergen!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Eine geschwächte Psyche ist nicht Ursache sondern die Folge eines geschwächten Körpers.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Korrelation &amp; Kausalität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_ 1"/>
          <p:cNvSpPr/>
          <p:nvPr/>
        </p:nvSpPr>
        <p:spPr>
          <a:xfrm>
            <a:off x="3378960" y="360000"/>
            <a:ext cx="185436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2 Psyche &amp; Körper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CustomShape 2_ 1"/>
          <p:cNvSpPr/>
          <p:nvPr/>
        </p:nvSpPr>
        <p:spPr>
          <a:xfrm>
            <a:off x="360000" y="1980000"/>
            <a:ext cx="9176400" cy="46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CustomShape 3_ 1"/>
          <p:cNvSpPr/>
          <p:nvPr/>
        </p:nvSpPr>
        <p:spPr>
          <a:xfrm>
            <a:off x="7776000" y="7056000"/>
            <a:ext cx="2228400" cy="2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CustomShape 7_ 1"/>
          <p:cNvSpPr/>
          <p:nvPr/>
        </p:nvSpPr>
        <p:spPr>
          <a:xfrm>
            <a:off x="3384000" y="4594320"/>
            <a:ext cx="294912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1730880" y="976320"/>
            <a:ext cx="6784200" cy="55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Nur ein gesunder Körper kann einen gesunden Geist beherbergen!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3003120" y="1393200"/>
            <a:ext cx="3902400" cy="551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3"/>
          <p:cNvSpPr/>
          <p:nvPr/>
        </p:nvSpPr>
        <p:spPr>
          <a:xfrm>
            <a:off x="739080" y="412920"/>
            <a:ext cx="791964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                                            </a:t>
            </a:r>
            <a:r>
              <a:rPr b="1" lang="de-DE" sz="18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3 Verschiedene Sichtweisen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CustomShape 14"/>
          <p:cNvSpPr/>
          <p:nvPr/>
        </p:nvSpPr>
        <p:spPr>
          <a:xfrm>
            <a:off x="360000" y="1980000"/>
            <a:ext cx="9177120" cy="467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CustomShape 15"/>
          <p:cNvSpPr/>
          <p:nvPr/>
        </p:nvSpPr>
        <p:spPr>
          <a:xfrm>
            <a:off x="7776000" y="7056000"/>
            <a:ext cx="2229120" cy="28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CustomShape 17"/>
          <p:cNvSpPr/>
          <p:nvPr/>
        </p:nvSpPr>
        <p:spPr>
          <a:xfrm>
            <a:off x="3657600" y="2926080"/>
            <a:ext cx="3472920" cy="188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1019520" y="1456200"/>
            <a:ext cx="7434000" cy="4181400"/>
          </a:xfrm>
          <a:prstGeom prst="rect">
            <a:avLst/>
          </a:prstGeom>
          <a:ln w="0">
            <a:noFill/>
          </a:ln>
        </p:spPr>
      </p:pic>
      <p:sp>
        <p:nvSpPr>
          <p:cNvPr id="114" name=""/>
          <p:cNvSpPr/>
          <p:nvPr/>
        </p:nvSpPr>
        <p:spPr>
          <a:xfrm>
            <a:off x="2664000" y="1260000"/>
            <a:ext cx="5134680" cy="12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Warum gibt es teils unterschiedliche Meinungen?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3492000" y="6156000"/>
            <a:ext cx="2566080" cy="49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Wo liegt die Wahrheit?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_4"/>
          <p:cNvSpPr/>
          <p:nvPr/>
        </p:nvSpPr>
        <p:spPr>
          <a:xfrm>
            <a:off x="2741040" y="354960"/>
            <a:ext cx="25340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4 Symptome </a:t>
            </a:r>
            <a:r>
              <a:rPr b="1" lang="de-DE" sz="1800" spc="-1" strike="noStrike">
                <a:solidFill>
                  <a:srgbClr val="ffffff"/>
                </a:solidFill>
                <a:latin typeface="Source Sans Pro Black"/>
                <a:ea typeface="Source Sans Pro Black"/>
              </a:rPr>
              <a:t>↔</a:t>
            </a:r>
            <a:r>
              <a:rPr b="1" lang="de-DE" sz="18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 Ursachen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CustomShape 2_4"/>
          <p:cNvSpPr/>
          <p:nvPr/>
        </p:nvSpPr>
        <p:spPr>
          <a:xfrm>
            <a:off x="360000" y="1980000"/>
            <a:ext cx="9176400" cy="46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CustomShape 3_4"/>
          <p:cNvSpPr/>
          <p:nvPr/>
        </p:nvSpPr>
        <p:spPr>
          <a:xfrm>
            <a:off x="7776000" y="7056000"/>
            <a:ext cx="2228400" cy="2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CustomShape 7_4"/>
          <p:cNvSpPr/>
          <p:nvPr/>
        </p:nvSpPr>
        <p:spPr>
          <a:xfrm>
            <a:off x="3384000" y="4594320"/>
            <a:ext cx="294912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606960" y="4854960"/>
            <a:ext cx="8996400" cy="464040"/>
          </a:xfrm>
          <a:prstGeom prst="rect">
            <a:avLst/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121" name=""/>
          <p:cNvGrpSpPr/>
          <p:nvPr/>
        </p:nvGrpSpPr>
        <p:grpSpPr>
          <a:xfrm>
            <a:off x="2977560" y="2034360"/>
            <a:ext cx="1900440" cy="1114200"/>
            <a:chOff x="2977560" y="2034360"/>
            <a:chExt cx="1900440" cy="1114200"/>
          </a:xfrm>
        </p:grpSpPr>
        <p:sp>
          <p:nvSpPr>
            <p:cNvPr id="122" name=""/>
            <p:cNvSpPr/>
            <p:nvPr/>
          </p:nvSpPr>
          <p:spPr>
            <a:xfrm>
              <a:off x="2977560" y="2034360"/>
              <a:ext cx="1900440" cy="11142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 w="0">
              <a:solidFill>
                <a:srgbClr val="25406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de-DE" sz="1400" spc="-1" strike="noStrike">
                <a:solidFill>
                  <a:srgbClr val="000000"/>
                </a:solidFill>
                <a:highlight>
                  <a:srgbClr val="8d281e"/>
                </a:highlight>
                <a:latin typeface="Arial"/>
                <a:ea typeface="DejaVu Sans"/>
              </a:endParaRPr>
            </a:p>
          </p:txBody>
        </p:sp>
        <p:sp>
          <p:nvSpPr>
            <p:cNvPr id="123" name=""/>
            <p:cNvSpPr/>
            <p:nvPr/>
          </p:nvSpPr>
          <p:spPr>
            <a:xfrm>
              <a:off x="3557160" y="2409480"/>
              <a:ext cx="1154520" cy="299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Roboto"/>
                  <a:ea typeface="DejaVu Sans"/>
                </a:rPr>
                <a:t>Ursache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24" name=""/>
          <p:cNvGrpSpPr/>
          <p:nvPr/>
        </p:nvGrpSpPr>
        <p:grpSpPr>
          <a:xfrm>
            <a:off x="7799400" y="1941840"/>
            <a:ext cx="1900440" cy="1114200"/>
            <a:chOff x="7799400" y="1941840"/>
            <a:chExt cx="1900440" cy="1114200"/>
          </a:xfrm>
        </p:grpSpPr>
        <p:sp>
          <p:nvSpPr>
            <p:cNvPr id="125" name=""/>
            <p:cNvSpPr/>
            <p:nvPr/>
          </p:nvSpPr>
          <p:spPr>
            <a:xfrm>
              <a:off x="8257320" y="2372400"/>
              <a:ext cx="1154520" cy="299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Roboto"/>
                  <a:ea typeface="DejaVu Sans"/>
                </a:rPr>
                <a:t>Sympthome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7799400" y="1941840"/>
              <a:ext cx="1900440" cy="11142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 w="0">
              <a:solidFill>
                <a:srgbClr val="25406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de-DE" sz="1400" spc="-1" strike="noStrike">
                <a:solidFill>
                  <a:srgbClr val="000000"/>
                </a:solidFill>
                <a:highlight>
                  <a:srgbClr val="8d281e"/>
                </a:highlight>
                <a:latin typeface="Arial"/>
                <a:ea typeface="DejaVu Sans"/>
              </a:endParaRPr>
            </a:p>
          </p:txBody>
        </p:sp>
      </p:grpSp>
      <p:grpSp>
        <p:nvGrpSpPr>
          <p:cNvPr id="127" name=""/>
          <p:cNvGrpSpPr/>
          <p:nvPr/>
        </p:nvGrpSpPr>
        <p:grpSpPr>
          <a:xfrm>
            <a:off x="5403240" y="2008080"/>
            <a:ext cx="1900440" cy="1114200"/>
            <a:chOff x="5403240" y="2008080"/>
            <a:chExt cx="1900440" cy="1114200"/>
          </a:xfrm>
        </p:grpSpPr>
        <p:sp>
          <p:nvSpPr>
            <p:cNvPr id="128" name=""/>
            <p:cNvSpPr/>
            <p:nvPr/>
          </p:nvSpPr>
          <p:spPr>
            <a:xfrm>
              <a:off x="5403240" y="2008080"/>
              <a:ext cx="1900440" cy="11142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 w="0">
              <a:solidFill>
                <a:srgbClr val="25406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de-DE" sz="1400" spc="-1" strike="noStrike">
                <a:solidFill>
                  <a:srgbClr val="000000"/>
                </a:solidFill>
                <a:highlight>
                  <a:srgbClr val="8d281e"/>
                </a:highlight>
                <a:latin typeface="Arial"/>
                <a:ea typeface="DejaVu Sans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879880" y="2231640"/>
              <a:ext cx="1154520" cy="299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Roboto"/>
                  <a:ea typeface="DejaVu Sans"/>
                </a:rPr>
                <a:t>Fehlfunktion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Roboto"/>
                  <a:ea typeface="DejaVu Sans"/>
                </a:rPr>
                <a:t>Mangel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Roboto"/>
                  <a:ea typeface="DejaVu Sans"/>
                </a:rPr>
                <a:t>Überschuss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0" name=""/>
          <p:cNvSpPr/>
          <p:nvPr/>
        </p:nvSpPr>
        <p:spPr>
          <a:xfrm>
            <a:off x="543240" y="1418760"/>
            <a:ext cx="469080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1" name=""/>
          <p:cNvGrpSpPr/>
          <p:nvPr/>
        </p:nvGrpSpPr>
        <p:grpSpPr>
          <a:xfrm>
            <a:off x="581400" y="2023200"/>
            <a:ext cx="1900440" cy="1114200"/>
            <a:chOff x="581400" y="2023200"/>
            <a:chExt cx="1900440" cy="1114200"/>
          </a:xfrm>
        </p:grpSpPr>
        <p:sp>
          <p:nvSpPr>
            <p:cNvPr id="132" name=""/>
            <p:cNvSpPr/>
            <p:nvPr/>
          </p:nvSpPr>
          <p:spPr>
            <a:xfrm>
              <a:off x="581400" y="2023200"/>
              <a:ext cx="1900440" cy="11142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 w="0">
              <a:solidFill>
                <a:srgbClr val="25406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de-DE" sz="1400" spc="-1" strike="noStrike">
                <a:solidFill>
                  <a:srgbClr val="000000"/>
                </a:solidFill>
                <a:highlight>
                  <a:srgbClr val="8d281e"/>
                </a:highlight>
                <a:latin typeface="Arial"/>
                <a:ea typeface="DejaVu Sans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1161000" y="2398320"/>
              <a:ext cx="1154520" cy="299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Roboto"/>
                  <a:ea typeface="DejaVu Sans"/>
                </a:rPr>
                <a:t>Ursache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4" name=""/>
          <p:cNvSpPr/>
          <p:nvPr/>
        </p:nvSpPr>
        <p:spPr>
          <a:xfrm>
            <a:off x="2534760" y="2606040"/>
            <a:ext cx="369000" cy="360"/>
          </a:xfrm>
          <a:prstGeom prst="line">
            <a:avLst/>
          </a:prstGeom>
          <a:ln w="18000">
            <a:solidFill>
              <a:srgbClr val="c9211e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000" rIns="99000" tIns="-54000" bIns="-54000" anchor="ctr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5" name=""/>
          <p:cNvSpPr/>
          <p:nvPr/>
        </p:nvSpPr>
        <p:spPr>
          <a:xfrm>
            <a:off x="7370280" y="2521080"/>
            <a:ext cx="369000" cy="360"/>
          </a:xfrm>
          <a:prstGeom prst="line">
            <a:avLst/>
          </a:prstGeom>
          <a:ln w="18000">
            <a:solidFill>
              <a:srgbClr val="c9211e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000" rIns="99000" tIns="-54000" bIns="-54000" anchor="ctr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6" name=""/>
          <p:cNvSpPr/>
          <p:nvPr/>
        </p:nvSpPr>
        <p:spPr>
          <a:xfrm>
            <a:off x="4963320" y="2561760"/>
            <a:ext cx="369000" cy="360"/>
          </a:xfrm>
          <a:prstGeom prst="line">
            <a:avLst/>
          </a:prstGeom>
          <a:ln w="18000">
            <a:solidFill>
              <a:srgbClr val="c9211e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000" rIns="99000" tIns="-54000" bIns="-54000" anchor="ctr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7" name=""/>
          <p:cNvSpPr/>
          <p:nvPr/>
        </p:nvSpPr>
        <p:spPr>
          <a:xfrm rot="16238400">
            <a:off x="6389640" y="2891160"/>
            <a:ext cx="675000" cy="5745240"/>
          </a:xfrm>
          <a:prstGeom prst="triangle">
            <a:avLst>
              <a:gd name="adj" fmla="val 49385"/>
            </a:avLst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138" name=""/>
          <p:cNvGrpSpPr/>
          <p:nvPr/>
        </p:nvGrpSpPr>
        <p:grpSpPr>
          <a:xfrm>
            <a:off x="878760" y="6317640"/>
            <a:ext cx="8717400" cy="275040"/>
            <a:chOff x="878760" y="6317640"/>
            <a:chExt cx="8717400" cy="275040"/>
          </a:xfrm>
        </p:grpSpPr>
        <p:sp>
          <p:nvSpPr>
            <p:cNvPr id="139" name=""/>
            <p:cNvSpPr/>
            <p:nvPr/>
          </p:nvSpPr>
          <p:spPr>
            <a:xfrm>
              <a:off x="6728040" y="6382800"/>
              <a:ext cx="2868120" cy="20988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rgbClr val="25406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0" name=""/>
            <p:cNvSpPr/>
            <p:nvPr/>
          </p:nvSpPr>
          <p:spPr>
            <a:xfrm rot="16238400">
              <a:off x="3708720" y="3521160"/>
              <a:ext cx="209520" cy="5867640"/>
            </a:xfrm>
            <a:prstGeom prst="triangle">
              <a:avLst>
                <a:gd name="adj" fmla="val 50398"/>
              </a:avLst>
            </a:prstGeom>
            <a:solidFill>
              <a:schemeClr val="accent1"/>
            </a:solidFill>
            <a:ln w="0">
              <a:solidFill>
                <a:srgbClr val="25406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41" name=""/>
          <p:cNvSpPr/>
          <p:nvPr/>
        </p:nvSpPr>
        <p:spPr>
          <a:xfrm>
            <a:off x="4723560" y="4957200"/>
            <a:ext cx="691920" cy="2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ffffff"/>
                </a:solidFill>
                <a:latin typeface="Roboto"/>
                <a:ea typeface="DejaVu Sans"/>
              </a:rPr>
              <a:t>Ideal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8474400" y="5677200"/>
            <a:ext cx="102204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ffffff"/>
                </a:solidFill>
                <a:latin typeface="Roboto"/>
                <a:ea typeface="DejaVu Sans"/>
              </a:rPr>
              <a:t>Schulmedizin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6853680" y="6356520"/>
            <a:ext cx="2329200" cy="25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ffffff"/>
                </a:solidFill>
                <a:latin typeface="Roboto"/>
                <a:ea typeface="DejaVu Sans"/>
              </a:rPr>
              <a:t>Alternativmedizin, Homöopathie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4" name=""/>
          <p:cNvGrpSpPr/>
          <p:nvPr/>
        </p:nvGrpSpPr>
        <p:grpSpPr>
          <a:xfrm>
            <a:off x="7766280" y="3267360"/>
            <a:ext cx="1900440" cy="1114200"/>
            <a:chOff x="7766280" y="3267360"/>
            <a:chExt cx="1900440" cy="1114200"/>
          </a:xfrm>
        </p:grpSpPr>
        <p:sp>
          <p:nvSpPr>
            <p:cNvPr id="145" name=""/>
            <p:cNvSpPr/>
            <p:nvPr/>
          </p:nvSpPr>
          <p:spPr>
            <a:xfrm>
              <a:off x="8224200" y="3697920"/>
              <a:ext cx="1154520" cy="299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Roboto"/>
                  <a:ea typeface="DejaVu Sans"/>
                </a:rPr>
                <a:t>Sympthome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7766280" y="3267360"/>
              <a:ext cx="1900440" cy="11142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 w="0">
              <a:solidFill>
                <a:srgbClr val="25406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de-DE" sz="1400" spc="-1" strike="noStrike">
                <a:solidFill>
                  <a:srgbClr val="000000"/>
                </a:solidFill>
                <a:highlight>
                  <a:srgbClr val="8d281e"/>
                </a:highlight>
                <a:latin typeface="Arial"/>
                <a:ea typeface="DejaVu Sans"/>
              </a:endParaRPr>
            </a:p>
          </p:txBody>
        </p:sp>
      </p:grpSp>
      <p:cxnSp>
        <p:nvCxnSpPr>
          <p:cNvPr id="147" name=""/>
          <p:cNvCxnSpPr>
            <a:stCxn id="127" idx="2"/>
            <a:endCxn id="144" idx="1"/>
          </p:cNvCxnSpPr>
          <p:nvPr/>
        </p:nvCxnSpPr>
        <p:spPr>
          <a:xfrm flipH="1" rot="16200000">
            <a:off x="6708600" y="2766600"/>
            <a:ext cx="702360" cy="1413360"/>
          </a:xfrm>
          <a:prstGeom prst="bentConnector2">
            <a:avLst/>
          </a:prstGeom>
          <a:ln w="18000">
            <a:solidFill>
              <a:srgbClr val="c9211e"/>
            </a:solidFill>
            <a:round/>
            <a:tailEnd len="med" type="triangle" w="med"/>
          </a:ln>
        </p:spPr>
      </p:cxnSp>
      <p:sp>
        <p:nvSpPr>
          <p:cNvPr id="148" name=""/>
          <p:cNvSpPr/>
          <p:nvPr/>
        </p:nvSpPr>
        <p:spPr>
          <a:xfrm flipH="1">
            <a:off x="7518600" y="2189520"/>
            <a:ext cx="7920" cy="620280"/>
          </a:xfrm>
          <a:prstGeom prst="line">
            <a:avLst/>
          </a:prstGeom>
          <a:ln w="18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_7"/>
          <p:cNvSpPr/>
          <p:nvPr/>
        </p:nvSpPr>
        <p:spPr>
          <a:xfrm>
            <a:off x="3306240" y="390960"/>
            <a:ext cx="177876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ffff"/>
                </a:solidFill>
                <a:latin typeface="Source Sans Pro Black"/>
                <a:ea typeface="DejaVu Sans"/>
              </a:rPr>
              <a:t>5 Ursachensuche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CustomShape 2_7"/>
          <p:cNvSpPr/>
          <p:nvPr/>
        </p:nvSpPr>
        <p:spPr>
          <a:xfrm>
            <a:off x="360000" y="1980000"/>
            <a:ext cx="9176400" cy="46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CustomShape 3_7"/>
          <p:cNvSpPr/>
          <p:nvPr/>
        </p:nvSpPr>
        <p:spPr>
          <a:xfrm>
            <a:off x="7776000" y="7056000"/>
            <a:ext cx="2228400" cy="2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CustomShape 7_7"/>
          <p:cNvSpPr/>
          <p:nvPr/>
        </p:nvSpPr>
        <p:spPr>
          <a:xfrm>
            <a:off x="3384000" y="4594320"/>
            <a:ext cx="294912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864000" y="1787760"/>
            <a:ext cx="8350920" cy="49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Wo setzt die Therapie an?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1. Sympthome mildern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2. Körper entlasten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3. Ursachen finden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4. Ursachen beheben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5843</TotalTime>
  <Application>LibreOffice/7.4.6.2$Windows_X86_64 LibreOffice_project/5b1f5509c2decdade7fda905e3e1429a67acd63d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de-DE</dc:language>
  <cp:lastModifiedBy/>
  <dcterms:modified xsi:type="dcterms:W3CDTF">2024-03-28T11:47:41Z</dcterms:modified>
  <cp:revision>100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