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AD4BB2-C04F-45CA-9517-06FB24394F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541260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F11163-4145-4E76-997A-EE5C055CBC2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9661F3-B89A-4237-9D32-7072B71D2CC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CE2BE8-1413-4E14-96B2-0ECE6E60503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9575E08-864A-494E-9DCE-0505AE17D5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2358720"/>
            <a:ext cx="907200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AE35B5F-C969-46ED-9183-23696CA336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907200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99E5BB3-4C8C-4BB1-AA6D-92217A2CCE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D4E08F9-B911-450A-B738-3BB2E172AB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CF2C40B-1AC1-4A57-B46C-A4A11093150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402120"/>
            <a:ext cx="9072000" cy="780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62D8C46-070F-452F-8D51-727E40D4A2E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E55A753-D837-49CE-AE6C-EFA08926CD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2358720"/>
            <a:ext cx="907200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FB0A92-C5D2-4430-A69B-20010CD37D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ECCC9CE-C99B-42A6-897B-C2A3D32EF9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B32C8EB-C91B-4C1A-A2BA-224C0B921D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541260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3670159-50FF-47F1-9D89-6DC1B57F71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F47974-52DB-4448-BE20-9E8E07AF5A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E536724-4576-46C4-B564-C31E1285BAA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D65088A-D869-42A1-8DAB-269D7169B8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2358720"/>
            <a:ext cx="907200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F73E013-B83B-424A-838D-EC259710E1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907200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FBF2FB8-CA6C-47EC-9B5D-C07E16620E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83672E2-11BF-464E-AABD-6B204F59EA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CA62C61-F267-4463-A332-DA84E4660C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907200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03E05C-644E-444C-A92A-6F1499B031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402120"/>
            <a:ext cx="9072000" cy="780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119660B-68FF-4A6A-9AA7-01A3F0E713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ACB41BD-F4AC-4088-8553-B8F72CB0D2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CC58CBB-66FE-4BA5-A53A-E9EFC3964D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5ECC255-1AC7-48A2-96D9-1E151B0E50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541260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E05E5CE-2E23-4B35-A3B2-3AC7BD6DAC2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5D96244-D5DB-490B-8EC8-2E8E0BE0392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56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912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56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912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016DFAD-3224-47CD-A78E-9599E26B5AD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504000" y="2358720"/>
            <a:ext cx="907200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907200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97428D-3671-4B94-BFA0-212DBB2FDD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504000" y="402120"/>
            <a:ext cx="9072000" cy="780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515268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04000" y="541260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515268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357156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639120" y="235872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50400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/>
          </p:nvPr>
        </p:nvSpPr>
        <p:spPr>
          <a:xfrm>
            <a:off x="357156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/>
          </p:nvPr>
        </p:nvSpPr>
        <p:spPr>
          <a:xfrm>
            <a:off x="6639120" y="5412600"/>
            <a:ext cx="292104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04AA85-784B-4924-91C1-90C0DB5349C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402120"/>
            <a:ext cx="9072000" cy="780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DCED58-1110-4F79-9AF6-EEAB572DA81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746D66-D1E0-4026-B945-D5C92D2680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541260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DA9D50-D0A9-4ABE-860A-2D1F89A329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2358720"/>
            <a:ext cx="442692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5412600"/>
            <a:ext cx="9072000" cy="278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733794-0F7F-4BD9-97C3-1C191548CF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56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69F2A9-B94C-4C9C-90D1-2C3F5FDF0001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56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CA79E3-1974-4DC7-A4F3-105273A82FD5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17D3287-EA7D-4044-B1DD-07E4B8F634FB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45960" y="9390960"/>
            <a:ext cx="1661040" cy="41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8C258DA2-B398-44C4-9F3B-EBE657920C8A}" type="slidenum">
              <a:rPr b="0" lang="de-DE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&lt;Foliennummer&gt;</a:t>
            </a:fld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402120"/>
            <a:ext cx="9072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2358720"/>
            <a:ext cx="9072000" cy="584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community.paraplegie.ch/de/wiki/koerper-komplikationen/aufbau-von-wirbelsaeule-und-nervensystem" TargetMode="External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"/>
          <p:cNvGrpSpPr/>
          <p:nvPr/>
        </p:nvGrpSpPr>
        <p:grpSpPr>
          <a:xfrm>
            <a:off x="1386720" y="1514160"/>
            <a:ext cx="537840" cy="2525400"/>
            <a:chOff x="1386720" y="1514160"/>
            <a:chExt cx="537840" cy="2525400"/>
          </a:xfrm>
        </p:grpSpPr>
        <p:sp>
          <p:nvSpPr>
            <p:cNvPr id="163" name=""/>
            <p:cNvSpPr/>
            <p:nvPr/>
          </p:nvSpPr>
          <p:spPr>
            <a:xfrm>
              <a:off x="1396440" y="1514160"/>
              <a:ext cx="517680" cy="300600"/>
            </a:xfrm>
            <a:prstGeom prst="roundRect">
              <a:avLst>
                <a:gd name="adj" fmla="val 16667"/>
              </a:avLst>
            </a:prstGeom>
            <a:solidFill>
              <a:srgbClr val="729fc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1396800" y="3738960"/>
              <a:ext cx="517680" cy="300600"/>
            </a:xfrm>
            <a:prstGeom prst="roundRect">
              <a:avLst>
                <a:gd name="adj" fmla="val 16667"/>
              </a:avLst>
            </a:prstGeom>
            <a:solidFill>
              <a:srgbClr val="729fc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1400400" y="3293640"/>
              <a:ext cx="517680" cy="300600"/>
            </a:xfrm>
            <a:prstGeom prst="roundRect">
              <a:avLst>
                <a:gd name="adj" fmla="val 16667"/>
              </a:avLst>
            </a:prstGeom>
            <a:solidFill>
              <a:srgbClr val="729fc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1393200" y="2852640"/>
              <a:ext cx="517680" cy="300600"/>
            </a:xfrm>
            <a:prstGeom prst="roundRect">
              <a:avLst>
                <a:gd name="adj" fmla="val 16667"/>
              </a:avLst>
            </a:prstGeom>
            <a:solidFill>
              <a:srgbClr val="729fc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1396800" y="2407320"/>
              <a:ext cx="517680" cy="300600"/>
            </a:xfrm>
            <a:prstGeom prst="roundRect">
              <a:avLst>
                <a:gd name="adj" fmla="val 16667"/>
              </a:avLst>
            </a:prstGeom>
            <a:solidFill>
              <a:srgbClr val="729fc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1396800" y="1962000"/>
              <a:ext cx="517680" cy="300600"/>
            </a:xfrm>
            <a:prstGeom prst="roundRect">
              <a:avLst>
                <a:gd name="adj" fmla="val 16667"/>
              </a:avLst>
            </a:prstGeom>
            <a:solidFill>
              <a:srgbClr val="729fc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1390320" y="1816200"/>
              <a:ext cx="524160" cy="141840"/>
            </a:xfrm>
            <a:prstGeom prst="ellipse">
              <a:avLst/>
            </a:prstGeom>
            <a:solidFill>
              <a:srgbClr val="77bc65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1400400" y="3595680"/>
              <a:ext cx="524160" cy="141840"/>
            </a:xfrm>
            <a:prstGeom prst="ellipse">
              <a:avLst/>
            </a:prstGeom>
            <a:solidFill>
              <a:srgbClr val="77bc65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1393200" y="3154680"/>
              <a:ext cx="524160" cy="141840"/>
            </a:xfrm>
            <a:prstGeom prst="ellipse">
              <a:avLst/>
            </a:prstGeom>
            <a:solidFill>
              <a:srgbClr val="77bc65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1386720" y="2709360"/>
              <a:ext cx="524160" cy="141840"/>
            </a:xfrm>
            <a:prstGeom prst="ellipse">
              <a:avLst/>
            </a:prstGeom>
            <a:solidFill>
              <a:srgbClr val="77bc65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1396800" y="2264040"/>
              <a:ext cx="524160" cy="141840"/>
            </a:xfrm>
            <a:prstGeom prst="ellipse">
              <a:avLst/>
            </a:prstGeom>
            <a:solidFill>
              <a:srgbClr val="77bc65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74" name=""/>
          <p:cNvSpPr/>
          <p:nvPr/>
        </p:nvSpPr>
        <p:spPr>
          <a:xfrm>
            <a:off x="1478880" y="1365120"/>
            <a:ext cx="48960" cy="2533320"/>
          </a:xfrm>
          <a:prstGeom prst="rect">
            <a:avLst/>
          </a:prstGeom>
          <a:solidFill>
            <a:srgbClr val="e8a202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5" name=""/>
          <p:cNvSpPr/>
          <p:nvPr/>
        </p:nvSpPr>
        <p:spPr>
          <a:xfrm flipH="1" flipV="1">
            <a:off x="1963440" y="3974040"/>
            <a:ext cx="910080" cy="603360"/>
          </a:xfrm>
          <a:prstGeom prst="line">
            <a:avLst/>
          </a:prstGeom>
          <a:ln w="72000">
            <a:solidFill>
              <a:srgbClr val="b4c7d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 anchorCtr="1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6" name=""/>
          <p:cNvSpPr/>
          <p:nvPr/>
        </p:nvSpPr>
        <p:spPr>
          <a:xfrm flipV="1">
            <a:off x="1976760" y="1262160"/>
            <a:ext cx="910080" cy="603360"/>
          </a:xfrm>
          <a:prstGeom prst="line">
            <a:avLst/>
          </a:prstGeom>
          <a:ln w="72000">
            <a:solidFill>
              <a:srgbClr val="b4c7d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 anchorCtr="1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7" name=""/>
          <p:cNvSpPr/>
          <p:nvPr/>
        </p:nvSpPr>
        <p:spPr>
          <a:xfrm flipV="1">
            <a:off x="415800" y="4011120"/>
            <a:ext cx="910080" cy="603360"/>
          </a:xfrm>
          <a:prstGeom prst="line">
            <a:avLst/>
          </a:prstGeom>
          <a:ln w="72000">
            <a:solidFill>
              <a:srgbClr val="b4c7d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 anchorCtr="1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8" name=""/>
          <p:cNvSpPr/>
          <p:nvPr/>
        </p:nvSpPr>
        <p:spPr>
          <a:xfrm flipH="1" flipV="1">
            <a:off x="426240" y="1243440"/>
            <a:ext cx="910080" cy="603360"/>
          </a:xfrm>
          <a:prstGeom prst="line">
            <a:avLst/>
          </a:prstGeom>
          <a:ln w="72000">
            <a:solidFill>
              <a:srgbClr val="b4c7d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rIns="126000" tIns="81000" bIns="81000" anchor="ctr" anchorCtr="1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79" name=""/>
          <p:cNvGrpSpPr/>
          <p:nvPr/>
        </p:nvGrpSpPr>
        <p:grpSpPr>
          <a:xfrm>
            <a:off x="5858640" y="1521720"/>
            <a:ext cx="865800" cy="1675080"/>
            <a:chOff x="5858640" y="1521720"/>
            <a:chExt cx="865800" cy="1675080"/>
          </a:xfrm>
        </p:grpSpPr>
        <p:sp>
          <p:nvSpPr>
            <p:cNvPr id="180" name=""/>
            <p:cNvSpPr/>
            <p:nvPr/>
          </p:nvSpPr>
          <p:spPr>
            <a:xfrm rot="462000">
              <a:off x="5865840" y="2286360"/>
              <a:ext cx="524160" cy="141840"/>
            </a:xfrm>
            <a:prstGeom prst="ellipse">
              <a:avLst/>
            </a:prstGeom>
            <a:solidFill>
              <a:srgbClr val="77bc65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grpSp>
          <p:nvGrpSpPr>
            <p:cNvPr id="181" name=""/>
            <p:cNvGrpSpPr/>
            <p:nvPr/>
          </p:nvGrpSpPr>
          <p:grpSpPr>
            <a:xfrm>
              <a:off x="5935320" y="1521720"/>
              <a:ext cx="789120" cy="1675080"/>
              <a:chOff x="5935320" y="1521720"/>
              <a:chExt cx="789120" cy="1675080"/>
            </a:xfrm>
          </p:grpSpPr>
          <p:sp>
            <p:nvSpPr>
              <p:cNvPr id="182" name=""/>
              <p:cNvSpPr/>
              <p:nvPr/>
            </p:nvSpPr>
            <p:spPr>
              <a:xfrm rot="1580400">
                <a:off x="6166800" y="1620720"/>
                <a:ext cx="517680" cy="300600"/>
              </a:xfrm>
              <a:prstGeom prst="roundRect">
                <a:avLst>
                  <a:gd name="adj" fmla="val 16667"/>
                </a:avLst>
              </a:prstGeom>
              <a:solidFill>
                <a:srgbClr val="729fcf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3" name=""/>
              <p:cNvSpPr/>
              <p:nvPr/>
            </p:nvSpPr>
            <p:spPr>
              <a:xfrm rot="169800">
                <a:off x="5955840" y="2430720"/>
                <a:ext cx="517680" cy="300600"/>
              </a:xfrm>
              <a:prstGeom prst="roundRect">
                <a:avLst>
                  <a:gd name="adj" fmla="val 16667"/>
                </a:avLst>
              </a:prstGeom>
              <a:solidFill>
                <a:srgbClr val="729fcf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4" name=""/>
              <p:cNvSpPr/>
              <p:nvPr/>
            </p:nvSpPr>
            <p:spPr>
              <a:xfrm rot="974400">
                <a:off x="6035760" y="2013120"/>
                <a:ext cx="517680" cy="300600"/>
              </a:xfrm>
              <a:prstGeom prst="roundRect">
                <a:avLst>
                  <a:gd name="adj" fmla="val 16667"/>
                </a:avLst>
              </a:prstGeom>
              <a:solidFill>
                <a:srgbClr val="729fcf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5" name=""/>
              <p:cNvSpPr/>
              <p:nvPr/>
            </p:nvSpPr>
            <p:spPr>
              <a:xfrm rot="1122600">
                <a:off x="5943960" y="1836000"/>
                <a:ext cx="524160" cy="141840"/>
              </a:xfrm>
              <a:prstGeom prst="ellipse">
                <a:avLst/>
              </a:prstGeom>
              <a:solidFill>
                <a:srgbClr val="77bc65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6" name=""/>
              <p:cNvSpPr/>
              <p:nvPr/>
            </p:nvSpPr>
            <p:spPr>
              <a:xfrm rot="21004800">
                <a:off x="5986440" y="2853360"/>
                <a:ext cx="517680" cy="300600"/>
              </a:xfrm>
              <a:prstGeom prst="roundRect">
                <a:avLst>
                  <a:gd name="adj" fmla="val 16667"/>
                </a:avLst>
              </a:prstGeom>
              <a:solidFill>
                <a:srgbClr val="729fcf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sp>
          <p:nvSpPr>
            <p:cNvPr id="187" name=""/>
            <p:cNvSpPr/>
            <p:nvPr/>
          </p:nvSpPr>
          <p:spPr>
            <a:xfrm rot="21297600">
              <a:off x="5868360" y="2736000"/>
              <a:ext cx="524160" cy="141840"/>
            </a:xfrm>
            <a:prstGeom prst="ellipse">
              <a:avLst/>
            </a:prstGeom>
            <a:solidFill>
              <a:srgbClr val="77bc65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88" name=""/>
          <p:cNvSpPr/>
          <p:nvPr/>
        </p:nvSpPr>
        <p:spPr>
          <a:xfrm flipV="1">
            <a:off x="5429520" y="2901960"/>
            <a:ext cx="534960" cy="852480"/>
          </a:xfrm>
          <a:prstGeom prst="line">
            <a:avLst/>
          </a:prstGeom>
          <a:ln w="18000">
            <a:solidFill>
              <a:srgbClr val="c921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9" name=""/>
          <p:cNvSpPr/>
          <p:nvPr/>
        </p:nvSpPr>
        <p:spPr>
          <a:xfrm>
            <a:off x="4897800" y="3790080"/>
            <a:ext cx="14472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eingeklemmter Nerv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0" name=""/>
          <p:cNvGrpSpPr/>
          <p:nvPr/>
        </p:nvGrpSpPr>
        <p:grpSpPr>
          <a:xfrm>
            <a:off x="6878880" y="2309760"/>
            <a:ext cx="2069280" cy="268560"/>
            <a:chOff x="6878880" y="2309760"/>
            <a:chExt cx="2069280" cy="268560"/>
          </a:xfrm>
        </p:grpSpPr>
        <p:sp>
          <p:nvSpPr>
            <p:cNvPr id="191" name=""/>
            <p:cNvSpPr/>
            <p:nvPr/>
          </p:nvSpPr>
          <p:spPr>
            <a:xfrm>
              <a:off x="7354440" y="2309760"/>
              <a:ext cx="1593720" cy="26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verkürzte Muskulatur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"/>
            <p:cNvSpPr/>
            <p:nvPr/>
          </p:nvSpPr>
          <p:spPr>
            <a:xfrm flipH="1">
              <a:off x="6878880" y="2460600"/>
              <a:ext cx="423360" cy="5040"/>
            </a:xfrm>
            <a:prstGeom prst="line">
              <a:avLst/>
            </a:prstGeom>
            <a:ln w="18000">
              <a:solidFill>
                <a:srgbClr val="c921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-48960" bIns="-48960" anchor="ctr" anchorCtr="1">
              <a:noAutofit/>
            </a:bodyPr>
            <a:p>
              <a:endParaRPr b="0" lang="de-DE" sz="11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93" name=""/>
          <p:cNvSpPr/>
          <p:nvPr/>
        </p:nvSpPr>
        <p:spPr>
          <a:xfrm>
            <a:off x="7402320" y="3000240"/>
            <a:ext cx="1593720" cy="4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vordere Muskulatur dehnen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 flipH="1">
            <a:off x="7969680" y="2601000"/>
            <a:ext cx="7560" cy="399240"/>
          </a:xfrm>
          <a:prstGeom prst="line">
            <a:avLst/>
          </a:prstGeom>
          <a:ln w="18000">
            <a:solidFill>
              <a:srgbClr val="81d41a"/>
            </a:solidFill>
            <a:custDash>
              <a:ds d="300000" sp="100000"/>
              <a:ds d="3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5" name=""/>
          <p:cNvSpPr/>
          <p:nvPr/>
        </p:nvSpPr>
        <p:spPr>
          <a:xfrm>
            <a:off x="504720" y="241560"/>
            <a:ext cx="469080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Fehlstellung der Wirbelsäule  und die Folgen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5967720" y="1388880"/>
            <a:ext cx="484560" cy="1845720"/>
          </a:xfrm>
          <a:custGeom>
            <a:avLst/>
            <a:gdLst>
              <a:gd name="textAreaLeft" fmla="*/ 0 w 484560"/>
              <a:gd name="textAreaRight" fmla="*/ 485640 w 484560"/>
              <a:gd name="textAreaTop" fmla="*/ 0 h 1845720"/>
              <a:gd name="textAreaBottom" fmla="*/ 1846800 h 1845720"/>
            </a:gdLst>
            <a:ahLst/>
            <a:rect l="textAreaLeft" t="textAreaTop" r="textAreaRight" b="textAreaBottom"/>
            <a:pathLst>
              <a:path fill="none" w="1349" h="5130">
                <a:moveTo>
                  <a:pt x="1349" y="0"/>
                </a:moveTo>
                <a:cubicBezTo>
                  <a:pt x="1245" y="63"/>
                  <a:pt x="1260" y="189"/>
                  <a:pt x="1172" y="265"/>
                </a:cubicBezTo>
                <a:cubicBezTo>
                  <a:pt x="1096" y="330"/>
                  <a:pt x="1109" y="431"/>
                  <a:pt x="1077" y="522"/>
                </a:cubicBezTo>
                <a:cubicBezTo>
                  <a:pt x="1044" y="615"/>
                  <a:pt x="980" y="664"/>
                  <a:pt x="952" y="757"/>
                </a:cubicBezTo>
                <a:cubicBezTo>
                  <a:pt x="929" y="833"/>
                  <a:pt x="932" y="906"/>
                  <a:pt x="893" y="978"/>
                </a:cubicBezTo>
                <a:cubicBezTo>
                  <a:pt x="855" y="1049"/>
                  <a:pt x="826" y="1134"/>
                  <a:pt x="746" y="1176"/>
                </a:cubicBezTo>
                <a:cubicBezTo>
                  <a:pt x="670" y="1216"/>
                  <a:pt x="584" y="1222"/>
                  <a:pt x="504" y="1228"/>
                </a:cubicBezTo>
                <a:cubicBezTo>
                  <a:pt x="439" y="1233"/>
                  <a:pt x="320" y="1203"/>
                  <a:pt x="320" y="1338"/>
                </a:cubicBezTo>
                <a:cubicBezTo>
                  <a:pt x="320" y="1436"/>
                  <a:pt x="391" y="1486"/>
                  <a:pt x="474" y="1484"/>
                </a:cubicBezTo>
                <a:cubicBezTo>
                  <a:pt x="577" y="1484"/>
                  <a:pt x="564" y="1611"/>
                  <a:pt x="562" y="1683"/>
                </a:cubicBezTo>
                <a:cubicBezTo>
                  <a:pt x="560" y="1763"/>
                  <a:pt x="578" y="1849"/>
                  <a:pt x="547" y="1926"/>
                </a:cubicBezTo>
                <a:cubicBezTo>
                  <a:pt x="518" y="2000"/>
                  <a:pt x="431" y="2059"/>
                  <a:pt x="445" y="2146"/>
                </a:cubicBezTo>
                <a:cubicBezTo>
                  <a:pt x="460" y="2238"/>
                  <a:pt x="394" y="2310"/>
                  <a:pt x="349" y="2374"/>
                </a:cubicBezTo>
                <a:cubicBezTo>
                  <a:pt x="302" y="2441"/>
                  <a:pt x="214" y="2465"/>
                  <a:pt x="129" y="2470"/>
                </a:cubicBezTo>
                <a:cubicBezTo>
                  <a:pt x="38" y="2475"/>
                  <a:pt x="12" y="2674"/>
                  <a:pt x="136" y="2675"/>
                </a:cubicBezTo>
                <a:cubicBezTo>
                  <a:pt x="218" y="2675"/>
                  <a:pt x="284" y="2758"/>
                  <a:pt x="268" y="2844"/>
                </a:cubicBezTo>
                <a:cubicBezTo>
                  <a:pt x="255" y="2915"/>
                  <a:pt x="268" y="2991"/>
                  <a:pt x="268" y="3065"/>
                </a:cubicBezTo>
                <a:cubicBezTo>
                  <a:pt x="269" y="3144"/>
                  <a:pt x="292" y="3230"/>
                  <a:pt x="268" y="3307"/>
                </a:cubicBezTo>
                <a:cubicBezTo>
                  <a:pt x="242" y="3391"/>
                  <a:pt x="268" y="3486"/>
                  <a:pt x="209" y="3549"/>
                </a:cubicBezTo>
                <a:cubicBezTo>
                  <a:pt x="146" y="3620"/>
                  <a:pt x="122" y="3694"/>
                  <a:pt x="70" y="3770"/>
                </a:cubicBezTo>
                <a:cubicBezTo>
                  <a:pt x="27" y="3834"/>
                  <a:pt x="-23" y="3917"/>
                  <a:pt x="11" y="3998"/>
                </a:cubicBezTo>
                <a:cubicBezTo>
                  <a:pt x="54" y="4101"/>
                  <a:pt x="195" y="4047"/>
                  <a:pt x="239" y="4167"/>
                </a:cubicBezTo>
                <a:cubicBezTo>
                  <a:pt x="268" y="4246"/>
                  <a:pt x="339" y="4308"/>
                  <a:pt x="364" y="4395"/>
                </a:cubicBezTo>
                <a:cubicBezTo>
                  <a:pt x="387" y="4475"/>
                  <a:pt x="414" y="4556"/>
                  <a:pt x="430" y="4639"/>
                </a:cubicBezTo>
                <a:cubicBezTo>
                  <a:pt x="444" y="4709"/>
                  <a:pt x="446" y="4784"/>
                  <a:pt x="437" y="4858"/>
                </a:cubicBezTo>
                <a:cubicBezTo>
                  <a:pt x="426" y="4947"/>
                  <a:pt x="479" y="5020"/>
                  <a:pt x="467" y="5108"/>
                </a:cubicBezTo>
                <a:lnTo>
                  <a:pt x="467" y="5130"/>
                </a:lnTo>
              </a:path>
            </a:pathLst>
          </a:custGeom>
          <a:noFill/>
          <a:ln w="36000">
            <a:solidFill>
              <a:srgbClr val="ff7b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97" name=""/>
          <p:cNvGrpSpPr/>
          <p:nvPr/>
        </p:nvGrpSpPr>
        <p:grpSpPr>
          <a:xfrm>
            <a:off x="1346400" y="857520"/>
            <a:ext cx="654840" cy="599400"/>
            <a:chOff x="1346400" y="857520"/>
            <a:chExt cx="654840" cy="599400"/>
          </a:xfrm>
        </p:grpSpPr>
        <p:sp>
          <p:nvSpPr>
            <p:cNvPr id="198" name=""/>
            <p:cNvSpPr/>
            <p:nvPr/>
          </p:nvSpPr>
          <p:spPr>
            <a:xfrm>
              <a:off x="1346400" y="857520"/>
              <a:ext cx="599400" cy="599400"/>
            </a:xfrm>
            <a:prstGeom prst="ellipse">
              <a:avLst/>
            </a:prstGeom>
            <a:solidFill>
              <a:srgbClr val="729fcf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1838880" y="996840"/>
              <a:ext cx="43200" cy="43200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1816560" y="1277640"/>
              <a:ext cx="87480" cy="4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1" name=""/>
            <p:cNvSpPr/>
            <p:nvPr/>
          </p:nvSpPr>
          <p:spPr>
            <a:xfrm rot="2466600">
              <a:off x="1909080" y="1093680"/>
              <a:ext cx="87480" cy="4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02" name=""/>
          <p:cNvGrpSpPr/>
          <p:nvPr/>
        </p:nvGrpSpPr>
        <p:grpSpPr>
          <a:xfrm>
            <a:off x="6711120" y="1853280"/>
            <a:ext cx="137880" cy="1240560"/>
            <a:chOff x="6711120" y="1853280"/>
            <a:chExt cx="137880" cy="1240560"/>
          </a:xfrm>
        </p:grpSpPr>
        <p:sp>
          <p:nvSpPr>
            <p:cNvPr id="203" name=""/>
            <p:cNvSpPr/>
            <p:nvPr/>
          </p:nvSpPr>
          <p:spPr>
            <a:xfrm flipH="1">
              <a:off x="6734520" y="1853280"/>
              <a:ext cx="114480" cy="546480"/>
            </a:xfrm>
            <a:prstGeom prst="line">
              <a:avLst/>
            </a:prstGeom>
            <a:ln w="1800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4" name=""/>
            <p:cNvSpPr/>
            <p:nvPr/>
          </p:nvSpPr>
          <p:spPr>
            <a:xfrm flipH="1" flipV="1">
              <a:off x="6711120" y="2565360"/>
              <a:ext cx="26640" cy="528480"/>
            </a:xfrm>
            <a:prstGeom prst="line">
              <a:avLst/>
            </a:prstGeom>
            <a:ln w="1800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05" name=""/>
          <p:cNvSpPr txBox="1"/>
          <p:nvPr/>
        </p:nvSpPr>
        <p:spPr>
          <a:xfrm>
            <a:off x="5603400" y="4730040"/>
            <a:ext cx="353952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de-DE" sz="1400" spc="-1" strike="noStrike">
                <a:solidFill>
                  <a:srgbClr val="000000"/>
                </a:solidFill>
                <a:latin typeface="Arial"/>
              </a:rPr>
              <a:t>Was kann der Körper dagegen tun?</a:t>
            </a:r>
            <a:endParaRPr b="1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Korrelation &amp; Kausalität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" descr=""/>
          <p:cNvPicPr/>
          <p:nvPr/>
        </p:nvPicPr>
        <p:blipFill>
          <a:blip r:embed="rId1"/>
          <a:stretch/>
        </p:blipFill>
        <p:spPr>
          <a:xfrm>
            <a:off x="2015640" y="2927880"/>
            <a:ext cx="2346840" cy="6151680"/>
          </a:xfrm>
          <a:prstGeom prst="rect">
            <a:avLst/>
          </a:prstGeom>
          <a:ln w="0">
            <a:noFill/>
          </a:ln>
        </p:spPr>
      </p:pic>
      <p:pic>
        <p:nvPicPr>
          <p:cNvPr id="311" name="" descr=""/>
          <p:cNvPicPr/>
          <p:nvPr/>
        </p:nvPicPr>
        <p:blipFill>
          <a:blip r:embed="rId2"/>
          <a:stretch/>
        </p:blipFill>
        <p:spPr>
          <a:xfrm>
            <a:off x="5600520" y="3262680"/>
            <a:ext cx="2457360" cy="6235200"/>
          </a:xfrm>
          <a:prstGeom prst="rect">
            <a:avLst/>
          </a:prstGeom>
          <a:ln w="0">
            <a:noFill/>
          </a:ln>
        </p:spPr>
      </p:pic>
      <p:sp>
        <p:nvSpPr>
          <p:cNvPr id="312" name="CustomShape 1"/>
          <p:cNvSpPr/>
          <p:nvPr/>
        </p:nvSpPr>
        <p:spPr>
          <a:xfrm>
            <a:off x="71640" y="1775880"/>
            <a:ext cx="9822240" cy="77734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300" spc="-1" strike="noStrike">
                <a:solidFill>
                  <a:srgbClr val="c9211e"/>
                </a:solidFill>
                <a:latin typeface="Arial"/>
                <a:ea typeface="DejaVu Sans"/>
              </a:rPr>
              <a:t>Fachinformation</a:t>
            </a:r>
            <a:r>
              <a:rPr b="1" lang="de-DE" sz="1300" spc="-1" strike="noStrike">
                <a:solidFill>
                  <a:srgbClr val="000000"/>
                </a:solidFill>
                <a:latin typeface="Arial"/>
                <a:ea typeface="DejaVu Sans"/>
              </a:rPr>
              <a:t>  // Das Immunsystem, ihr Superschutz gegen Viren: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4319640" y="2448000"/>
            <a:ext cx="1653480" cy="7101720"/>
          </a:xfrm>
          <a:prstGeom prst="rect">
            <a:avLst/>
          </a:prstGeom>
          <a:solidFill>
            <a:srgbClr val="ffbf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Themen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912600" y="9324360"/>
            <a:ext cx="8224920" cy="79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CustomShape 4"/>
          <p:cNvSpPr/>
          <p:nvPr/>
        </p:nvSpPr>
        <p:spPr>
          <a:xfrm>
            <a:off x="647640" y="2831400"/>
            <a:ext cx="1290960" cy="4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 u="sng">
                <a:solidFill>
                  <a:srgbClr val="008000"/>
                </a:solidFill>
                <a:uFillTx/>
                <a:latin typeface="Arial"/>
                <a:ea typeface="DejaVu Sans"/>
              </a:rPr>
              <a:t>Stärkung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CustomShape 5"/>
          <p:cNvSpPr/>
          <p:nvPr/>
        </p:nvSpPr>
        <p:spPr>
          <a:xfrm>
            <a:off x="8279280" y="2831400"/>
            <a:ext cx="1434960" cy="4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 u="sng">
                <a:solidFill>
                  <a:srgbClr val="b22222"/>
                </a:solidFill>
                <a:uFillTx/>
                <a:latin typeface="Arial"/>
                <a:ea typeface="DejaVu Sans"/>
              </a:rPr>
              <a:t>Schwächung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7" name="Group 5"/>
          <p:cNvGrpSpPr/>
          <p:nvPr/>
        </p:nvGrpSpPr>
        <p:grpSpPr>
          <a:xfrm>
            <a:off x="395640" y="4175280"/>
            <a:ext cx="9174240" cy="647280"/>
            <a:chOff x="395640" y="4175280"/>
            <a:chExt cx="9174240" cy="647280"/>
          </a:xfrm>
        </p:grpSpPr>
        <p:sp>
          <p:nvSpPr>
            <p:cNvPr id="318" name="CustomShape 7"/>
            <p:cNvSpPr/>
            <p:nvPr/>
          </p:nvSpPr>
          <p:spPr>
            <a:xfrm>
              <a:off x="4643280" y="4175280"/>
              <a:ext cx="966600" cy="647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Psyche</a:t>
              </a:r>
              <a:endParaRPr b="0" lang="de-DE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CustomShape 8"/>
            <p:cNvSpPr/>
            <p:nvPr/>
          </p:nvSpPr>
          <p:spPr>
            <a:xfrm>
              <a:off x="8638920" y="4175280"/>
              <a:ext cx="930960" cy="52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Angst, Stress Belastung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0" name="CustomShape 9"/>
            <p:cNvSpPr/>
            <p:nvPr/>
          </p:nvSpPr>
          <p:spPr>
            <a:xfrm>
              <a:off x="395640" y="4203720"/>
              <a:ext cx="1506960" cy="52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Glücksgefühl &amp; Entspanntheit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1" name="Group 6"/>
          <p:cNvGrpSpPr/>
          <p:nvPr/>
        </p:nvGrpSpPr>
        <p:grpSpPr>
          <a:xfrm>
            <a:off x="395640" y="4992120"/>
            <a:ext cx="9534240" cy="687600"/>
            <a:chOff x="395640" y="4992120"/>
            <a:chExt cx="9534240" cy="687600"/>
          </a:xfrm>
        </p:grpSpPr>
        <p:sp>
          <p:nvSpPr>
            <p:cNvPr id="322" name="CustomShape 11"/>
            <p:cNvSpPr/>
            <p:nvPr/>
          </p:nvSpPr>
          <p:spPr>
            <a:xfrm>
              <a:off x="4607280" y="5107320"/>
              <a:ext cx="1182600" cy="428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Ernährung</a:t>
              </a:r>
              <a:endParaRPr b="0" lang="de-DE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3" name="CustomShape 12"/>
            <p:cNvSpPr/>
            <p:nvPr/>
          </p:nvSpPr>
          <p:spPr>
            <a:xfrm>
              <a:off x="8206920" y="5010840"/>
              <a:ext cx="17229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schlechte Inhaltsstoffe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CustomShape 13"/>
            <p:cNvSpPr/>
            <p:nvPr/>
          </p:nvSpPr>
          <p:spPr>
            <a:xfrm>
              <a:off x="8674920" y="5347440"/>
              <a:ext cx="85896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Mangel, Überschuss Giftstoffe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CustomShape 14"/>
            <p:cNvSpPr/>
            <p:nvPr/>
          </p:nvSpPr>
          <p:spPr>
            <a:xfrm>
              <a:off x="395640" y="4992120"/>
              <a:ext cx="1506960" cy="352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natürliche Qualität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CustomShape 15"/>
            <p:cNvSpPr/>
            <p:nvPr/>
          </p:nvSpPr>
          <p:spPr>
            <a:xfrm>
              <a:off x="683640" y="5328720"/>
              <a:ext cx="966960" cy="321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Ergänzung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7" name="Group 7"/>
          <p:cNvGrpSpPr/>
          <p:nvPr/>
        </p:nvGrpSpPr>
        <p:grpSpPr>
          <a:xfrm>
            <a:off x="395640" y="6863760"/>
            <a:ext cx="9174240" cy="428760"/>
            <a:chOff x="395640" y="6863760"/>
            <a:chExt cx="9174240" cy="428760"/>
          </a:xfrm>
        </p:grpSpPr>
        <p:sp>
          <p:nvSpPr>
            <p:cNvPr id="328" name="CustomShape 17"/>
            <p:cNvSpPr/>
            <p:nvPr/>
          </p:nvSpPr>
          <p:spPr>
            <a:xfrm>
              <a:off x="4643280" y="6911640"/>
              <a:ext cx="1110600" cy="380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Training</a:t>
              </a:r>
              <a:endParaRPr b="0" lang="de-DE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CustomShape 18"/>
            <p:cNvSpPr/>
            <p:nvPr/>
          </p:nvSpPr>
          <p:spPr>
            <a:xfrm>
              <a:off x="8638920" y="6863760"/>
              <a:ext cx="930960" cy="42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Mangel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CustomShape 19"/>
            <p:cNvSpPr/>
            <p:nvPr/>
          </p:nvSpPr>
          <p:spPr>
            <a:xfrm>
              <a:off x="395640" y="6892200"/>
              <a:ext cx="1506960" cy="34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ausreichend &amp; gut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31" name="CustomShape 20"/>
          <p:cNvSpPr/>
          <p:nvPr/>
        </p:nvSpPr>
        <p:spPr>
          <a:xfrm>
            <a:off x="4319640" y="3215520"/>
            <a:ext cx="1653480" cy="3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300" spc="-1" strike="noStrike">
                <a:solidFill>
                  <a:srgbClr val="0000ff"/>
                </a:solidFill>
                <a:latin typeface="Arial"/>
                <a:ea typeface="DejaVu Sans"/>
              </a:rPr>
              <a:t>Gleichgewicht herstellen</a:t>
            </a:r>
            <a:r>
              <a:rPr b="1" lang="de-DE" sz="1400" spc="-1" strike="noStrike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CustomShape 21"/>
          <p:cNvSpPr/>
          <p:nvPr/>
        </p:nvSpPr>
        <p:spPr>
          <a:xfrm>
            <a:off x="8639280" y="3215520"/>
            <a:ext cx="93096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ff"/>
                </a:solidFill>
                <a:latin typeface="Arial"/>
                <a:ea typeface="DejaVu Sans"/>
              </a:rPr>
              <a:t>Mangel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CustomShape 22"/>
          <p:cNvSpPr/>
          <p:nvPr/>
        </p:nvSpPr>
        <p:spPr>
          <a:xfrm>
            <a:off x="395640" y="3243960"/>
            <a:ext cx="1506960" cy="3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ff"/>
                </a:solidFill>
                <a:latin typeface="Arial"/>
                <a:ea typeface="DejaVu Sans"/>
              </a:rPr>
              <a:t>ausreichend &amp; gut </a:t>
            </a:r>
            <a:r>
              <a:rPr b="1" lang="de-DE" sz="1100" spc="-1" strike="noStrike">
                <a:solidFill>
                  <a:srgbClr val="c9211e"/>
                </a:solidFill>
                <a:latin typeface="Arial"/>
                <a:ea typeface="DejaVu Sans"/>
              </a:rPr>
              <a:t>Regeneration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CustomShape 23"/>
          <p:cNvSpPr/>
          <p:nvPr/>
        </p:nvSpPr>
        <p:spPr>
          <a:xfrm>
            <a:off x="142920" y="2735280"/>
            <a:ext cx="2082960" cy="70542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CustomShape 24"/>
          <p:cNvSpPr/>
          <p:nvPr/>
        </p:nvSpPr>
        <p:spPr>
          <a:xfrm>
            <a:off x="7882560" y="2735280"/>
            <a:ext cx="2082960" cy="73864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6" name="Group 8"/>
          <p:cNvGrpSpPr/>
          <p:nvPr/>
        </p:nvGrpSpPr>
        <p:grpSpPr>
          <a:xfrm>
            <a:off x="469800" y="8400600"/>
            <a:ext cx="9174240" cy="503280"/>
            <a:chOff x="469800" y="8400600"/>
            <a:chExt cx="9174240" cy="503280"/>
          </a:xfrm>
        </p:grpSpPr>
        <p:sp>
          <p:nvSpPr>
            <p:cNvPr id="337" name="CustomShape 26"/>
            <p:cNvSpPr/>
            <p:nvPr/>
          </p:nvSpPr>
          <p:spPr>
            <a:xfrm>
              <a:off x="4681440" y="8400600"/>
              <a:ext cx="1146600" cy="380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Umwelt </a:t>
              </a:r>
              <a:endParaRPr b="0" lang="de-DE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CustomShape 27"/>
            <p:cNvSpPr/>
            <p:nvPr/>
          </p:nvSpPr>
          <p:spPr>
            <a:xfrm>
              <a:off x="8713080" y="8475120"/>
              <a:ext cx="930960" cy="42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Belastung (Radioaktivität, Strahlung, Gifte)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CustomShape 28"/>
            <p:cNvSpPr/>
            <p:nvPr/>
          </p:nvSpPr>
          <p:spPr>
            <a:xfrm>
              <a:off x="469800" y="8407800"/>
              <a:ext cx="1506960" cy="352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Strahlung (UV in Maßen)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0" name="CustomShape 29"/>
          <p:cNvSpPr/>
          <p:nvPr/>
        </p:nvSpPr>
        <p:spPr>
          <a:xfrm>
            <a:off x="360360" y="307080"/>
            <a:ext cx="7268400" cy="141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300" spc="-1" strike="noStrike">
                <a:solidFill>
                  <a:srgbClr val="000000"/>
                </a:solidFill>
                <a:latin typeface="Arial"/>
                <a:ea typeface="DejaVu Sans"/>
              </a:rPr>
              <a:t>Bundesministerium sagt ganz klar: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3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de-DE" sz="1300" spc="-1" strike="noStrike">
                <a:solidFill>
                  <a:srgbClr val="000000"/>
                </a:solidFill>
                <a:latin typeface="Arial"/>
                <a:ea typeface="DejaVu Sans"/>
              </a:rPr>
              <a:t>Ein intaktes Immunsystem ist die wichtigste und effektivste Verteidigungslinie des Körpers gegen Krankheitserreger aller Art. Ist es geschwächt, haben es Infektionserkrankungen sehr viel leichter.“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CustomShape 30"/>
          <p:cNvSpPr/>
          <p:nvPr/>
        </p:nvSpPr>
        <p:spPr>
          <a:xfrm>
            <a:off x="7631280" y="576000"/>
            <a:ext cx="2228760" cy="746280"/>
          </a:xfrm>
          <a:prstGeom prst="rect">
            <a:avLst/>
          </a:prstGeom>
          <a:noFill/>
          <a:ln w="36000">
            <a:solidFill>
              <a:srgbClr val="100ef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r>
              <a:rPr b="1" lang="de-DE" sz="1300" spc="-1" strike="noStrike">
                <a:solidFill>
                  <a:srgbClr val="100ef2"/>
                </a:solidFill>
                <a:latin typeface="Arial"/>
                <a:ea typeface="DejaVu Sans"/>
              </a:rPr>
              <a:t>Link: Wie funktioniert es?: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CustomShape 31"/>
          <p:cNvSpPr/>
          <p:nvPr/>
        </p:nvSpPr>
        <p:spPr>
          <a:xfrm>
            <a:off x="6119280" y="9653760"/>
            <a:ext cx="1725480" cy="3812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300" spc="-1" strike="noStrike">
                <a:solidFill>
                  <a:srgbClr val="000000"/>
                </a:solidFill>
                <a:latin typeface="Arial"/>
                <a:ea typeface="DejaVu Sans"/>
              </a:rPr>
              <a:t>weiter zur Fachinfo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" descr=""/>
          <p:cNvPicPr/>
          <p:nvPr/>
        </p:nvPicPr>
        <p:blipFill>
          <a:blip r:embed="rId1"/>
          <a:stretch/>
        </p:blipFill>
        <p:spPr>
          <a:xfrm>
            <a:off x="2329200" y="1784520"/>
            <a:ext cx="2100240" cy="3460680"/>
          </a:xfrm>
          <a:prstGeom prst="rect">
            <a:avLst/>
          </a:prstGeom>
          <a:ln w="0">
            <a:noFill/>
          </a:ln>
        </p:spPr>
      </p:pic>
      <p:pic>
        <p:nvPicPr>
          <p:cNvPr id="344" name="" descr=""/>
          <p:cNvPicPr/>
          <p:nvPr/>
        </p:nvPicPr>
        <p:blipFill>
          <a:blip r:embed="rId2"/>
          <a:stretch/>
        </p:blipFill>
        <p:spPr>
          <a:xfrm>
            <a:off x="5863680" y="1835280"/>
            <a:ext cx="2194200" cy="3507480"/>
          </a:xfrm>
          <a:prstGeom prst="rect">
            <a:avLst/>
          </a:prstGeom>
          <a:ln w="0">
            <a:noFill/>
          </a:ln>
        </p:spPr>
      </p:pic>
      <p:sp>
        <p:nvSpPr>
          <p:cNvPr id="345" name="CustomShape 54"/>
          <p:cNvSpPr/>
          <p:nvPr/>
        </p:nvSpPr>
        <p:spPr>
          <a:xfrm>
            <a:off x="71640" y="998640"/>
            <a:ext cx="9822240" cy="437292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300" spc="-1" strike="noStrike">
                <a:solidFill>
                  <a:srgbClr val="c9211e"/>
                </a:solidFill>
                <a:latin typeface="Arial"/>
                <a:ea typeface="DejaVu Sans"/>
              </a:rPr>
              <a:t>Fachinformation</a:t>
            </a:r>
            <a:r>
              <a:rPr b="1" lang="de-DE" sz="1300" spc="-1" strike="noStrike">
                <a:solidFill>
                  <a:srgbClr val="000000"/>
                </a:solidFill>
                <a:latin typeface="Arial"/>
                <a:ea typeface="DejaVu Sans"/>
              </a:rPr>
              <a:t>  // Das Immunsystem, ihr Superschutz gegen Viren: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CustomShape 55"/>
          <p:cNvSpPr/>
          <p:nvPr/>
        </p:nvSpPr>
        <p:spPr>
          <a:xfrm>
            <a:off x="4340160" y="1499400"/>
            <a:ext cx="1653480" cy="3790440"/>
          </a:xfrm>
          <a:prstGeom prst="rect">
            <a:avLst/>
          </a:prstGeom>
          <a:solidFill>
            <a:srgbClr val="ffbf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Themen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CustomShape 56"/>
          <p:cNvSpPr/>
          <p:nvPr/>
        </p:nvSpPr>
        <p:spPr>
          <a:xfrm>
            <a:off x="912600" y="5245200"/>
            <a:ext cx="8224920" cy="44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CustomShape 57"/>
          <p:cNvSpPr/>
          <p:nvPr/>
        </p:nvSpPr>
        <p:spPr>
          <a:xfrm>
            <a:off x="647640" y="1592640"/>
            <a:ext cx="129096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 u="sng">
                <a:solidFill>
                  <a:srgbClr val="008000"/>
                </a:solidFill>
                <a:uFillTx/>
                <a:latin typeface="Arial"/>
                <a:ea typeface="DejaVu Sans"/>
              </a:rPr>
              <a:t>Stärkung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CustomShape 58"/>
          <p:cNvSpPr/>
          <p:nvPr/>
        </p:nvSpPr>
        <p:spPr>
          <a:xfrm>
            <a:off x="8279280" y="1592640"/>
            <a:ext cx="143496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600" spc="-1" strike="noStrike" u="sng">
                <a:solidFill>
                  <a:srgbClr val="b22222"/>
                </a:solidFill>
                <a:uFillTx/>
                <a:latin typeface="Arial"/>
                <a:ea typeface="DejaVu Sans"/>
              </a:rPr>
              <a:t>Schwächung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0" name="Group 9"/>
          <p:cNvGrpSpPr/>
          <p:nvPr/>
        </p:nvGrpSpPr>
        <p:grpSpPr>
          <a:xfrm>
            <a:off x="395640" y="2348640"/>
            <a:ext cx="9174240" cy="363960"/>
            <a:chOff x="395640" y="2348640"/>
            <a:chExt cx="9174240" cy="363960"/>
          </a:xfrm>
        </p:grpSpPr>
        <p:sp>
          <p:nvSpPr>
            <p:cNvPr id="351" name="CustomShape 59"/>
            <p:cNvSpPr/>
            <p:nvPr/>
          </p:nvSpPr>
          <p:spPr>
            <a:xfrm>
              <a:off x="4643280" y="2348640"/>
              <a:ext cx="9666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Psyche</a:t>
              </a:r>
              <a:endParaRPr b="0" lang="de-DE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2" name="CustomShape 60"/>
            <p:cNvSpPr/>
            <p:nvPr/>
          </p:nvSpPr>
          <p:spPr>
            <a:xfrm>
              <a:off x="8638920" y="2348640"/>
              <a:ext cx="930960" cy="29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Angst, Stress Belastung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3" name="CustomShape 61"/>
            <p:cNvSpPr/>
            <p:nvPr/>
          </p:nvSpPr>
          <p:spPr>
            <a:xfrm>
              <a:off x="395640" y="2364480"/>
              <a:ext cx="1506960" cy="29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Glücksgefühl &amp; Entspanntheit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54" name="Group 10"/>
          <p:cNvGrpSpPr/>
          <p:nvPr/>
        </p:nvGrpSpPr>
        <p:grpSpPr>
          <a:xfrm>
            <a:off x="425520" y="3008880"/>
            <a:ext cx="9534240" cy="386640"/>
            <a:chOff x="425520" y="3008880"/>
            <a:chExt cx="9534240" cy="386640"/>
          </a:xfrm>
        </p:grpSpPr>
        <p:sp>
          <p:nvSpPr>
            <p:cNvPr id="355" name="CustomShape 62"/>
            <p:cNvSpPr/>
            <p:nvPr/>
          </p:nvSpPr>
          <p:spPr>
            <a:xfrm>
              <a:off x="4637160" y="3073680"/>
              <a:ext cx="1182600" cy="24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Ernährung</a:t>
              </a:r>
              <a:endParaRPr b="0" lang="de-DE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6" name="CustomShape 63"/>
            <p:cNvSpPr/>
            <p:nvPr/>
          </p:nvSpPr>
          <p:spPr>
            <a:xfrm>
              <a:off x="8236800" y="3019320"/>
              <a:ext cx="1722960" cy="18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schlechte Inhaltsstoffe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7" name="CustomShape 64"/>
            <p:cNvSpPr/>
            <p:nvPr/>
          </p:nvSpPr>
          <p:spPr>
            <a:xfrm>
              <a:off x="8704800" y="3208680"/>
              <a:ext cx="858960" cy="18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Mangel, Überschuss Giftstoffe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8" name="CustomShape 65"/>
            <p:cNvSpPr/>
            <p:nvPr/>
          </p:nvSpPr>
          <p:spPr>
            <a:xfrm>
              <a:off x="425520" y="3008880"/>
              <a:ext cx="1506960" cy="198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natürliche Qualität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9" name="CustomShape 66"/>
            <p:cNvSpPr/>
            <p:nvPr/>
          </p:nvSpPr>
          <p:spPr>
            <a:xfrm>
              <a:off x="713520" y="3198240"/>
              <a:ext cx="966960" cy="18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Ergänzung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60" name="Group 11"/>
          <p:cNvGrpSpPr/>
          <p:nvPr/>
        </p:nvGrpSpPr>
        <p:grpSpPr>
          <a:xfrm>
            <a:off x="380880" y="4154760"/>
            <a:ext cx="9174240" cy="241200"/>
            <a:chOff x="380880" y="4154760"/>
            <a:chExt cx="9174240" cy="241200"/>
          </a:xfrm>
        </p:grpSpPr>
        <p:sp>
          <p:nvSpPr>
            <p:cNvPr id="361" name="CustomShape 67"/>
            <p:cNvSpPr/>
            <p:nvPr/>
          </p:nvSpPr>
          <p:spPr>
            <a:xfrm>
              <a:off x="4628520" y="4181400"/>
              <a:ext cx="1110600" cy="21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Training</a:t>
              </a:r>
              <a:endParaRPr b="0" lang="de-DE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2" name="CustomShape 68"/>
            <p:cNvSpPr/>
            <p:nvPr/>
          </p:nvSpPr>
          <p:spPr>
            <a:xfrm>
              <a:off x="8624160" y="4154760"/>
              <a:ext cx="930960" cy="23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Mangel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3" name="CustomShape 69"/>
            <p:cNvSpPr/>
            <p:nvPr/>
          </p:nvSpPr>
          <p:spPr>
            <a:xfrm>
              <a:off x="380880" y="4170600"/>
              <a:ext cx="1506960" cy="19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ausreichend &amp; gut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64" name="CustomShape 70"/>
          <p:cNvSpPr/>
          <p:nvPr/>
        </p:nvSpPr>
        <p:spPr>
          <a:xfrm>
            <a:off x="4319640" y="1935360"/>
            <a:ext cx="16534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300" spc="-1" strike="noStrike">
                <a:solidFill>
                  <a:srgbClr val="0000ff"/>
                </a:solidFill>
                <a:latin typeface="Arial"/>
                <a:ea typeface="DejaVu Sans"/>
              </a:rPr>
              <a:t>Gleichgewicht herstellen</a:t>
            </a:r>
            <a:r>
              <a:rPr b="1" lang="de-DE" sz="1400" spc="-1" strike="noStrike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CustomShape 71"/>
          <p:cNvSpPr/>
          <p:nvPr/>
        </p:nvSpPr>
        <p:spPr>
          <a:xfrm>
            <a:off x="8639280" y="1808640"/>
            <a:ext cx="930960" cy="2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ff"/>
                </a:solidFill>
                <a:latin typeface="Arial"/>
                <a:ea typeface="DejaVu Sans"/>
              </a:rPr>
              <a:t>Mangel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CustomShape 72"/>
          <p:cNvSpPr/>
          <p:nvPr/>
        </p:nvSpPr>
        <p:spPr>
          <a:xfrm>
            <a:off x="395640" y="1824840"/>
            <a:ext cx="150696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ff"/>
                </a:solidFill>
                <a:latin typeface="Arial"/>
                <a:ea typeface="DejaVu Sans"/>
              </a:rPr>
              <a:t>ausreichend &amp; gut </a:t>
            </a:r>
            <a:r>
              <a:rPr b="1" lang="de-DE" sz="1100" spc="-1" strike="noStrike">
                <a:solidFill>
                  <a:srgbClr val="c9211e"/>
                </a:solidFill>
                <a:latin typeface="Arial"/>
                <a:ea typeface="DejaVu Sans"/>
              </a:rPr>
              <a:t>Regeneration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CustomShape 73"/>
          <p:cNvSpPr/>
          <p:nvPr/>
        </p:nvSpPr>
        <p:spPr>
          <a:xfrm>
            <a:off x="142920" y="1538280"/>
            <a:ext cx="2082960" cy="39682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CustomShape 74"/>
          <p:cNvSpPr/>
          <p:nvPr/>
        </p:nvSpPr>
        <p:spPr>
          <a:xfrm>
            <a:off x="7882560" y="1538640"/>
            <a:ext cx="2082960" cy="41551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9" name="Group 12"/>
          <p:cNvGrpSpPr/>
          <p:nvPr/>
        </p:nvGrpSpPr>
        <p:grpSpPr>
          <a:xfrm>
            <a:off x="383040" y="4587480"/>
            <a:ext cx="9186480" cy="420840"/>
            <a:chOff x="383040" y="4587480"/>
            <a:chExt cx="9186480" cy="420840"/>
          </a:xfrm>
        </p:grpSpPr>
        <p:sp>
          <p:nvSpPr>
            <p:cNvPr id="370" name="CustomShape 75"/>
            <p:cNvSpPr/>
            <p:nvPr/>
          </p:nvSpPr>
          <p:spPr>
            <a:xfrm>
              <a:off x="4600080" y="4587480"/>
              <a:ext cx="1148400" cy="31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Umwelt </a:t>
              </a:r>
              <a:endParaRPr b="0" lang="de-DE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1" name="CustomShape 76"/>
            <p:cNvSpPr/>
            <p:nvPr/>
          </p:nvSpPr>
          <p:spPr>
            <a:xfrm>
              <a:off x="8637480" y="4649760"/>
              <a:ext cx="932040" cy="35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Belastung (Radioaktivität, Strahlung, Gifte)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CustomShape 77"/>
            <p:cNvSpPr/>
            <p:nvPr/>
          </p:nvSpPr>
          <p:spPr>
            <a:xfrm>
              <a:off x="383040" y="4593240"/>
              <a:ext cx="150876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Strahlung (UV in Maßen)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73" name="CustomShape 78"/>
          <p:cNvSpPr/>
          <p:nvPr/>
        </p:nvSpPr>
        <p:spPr>
          <a:xfrm>
            <a:off x="360360" y="172440"/>
            <a:ext cx="7268400" cy="79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300" spc="-1" strike="noStrike">
                <a:solidFill>
                  <a:srgbClr val="000000"/>
                </a:solidFill>
                <a:latin typeface="Arial"/>
                <a:ea typeface="DejaVu Sans"/>
              </a:rPr>
              <a:t>Bundesministerium sagt ganz klar: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3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de-DE" sz="1300" spc="-1" strike="noStrike">
                <a:solidFill>
                  <a:srgbClr val="000000"/>
                </a:solidFill>
                <a:latin typeface="Arial"/>
                <a:ea typeface="DejaVu Sans"/>
              </a:rPr>
              <a:t>Ein intaktes Immunsystem ist die wichtigste und effektivste Verteidigungslinie des Körpers gegen Krankheitserreger aller Art. Ist es geschwächt, haben es Infektionserkrankungen sehr viel leichter.“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CustomShape 79"/>
          <p:cNvSpPr/>
          <p:nvPr/>
        </p:nvSpPr>
        <p:spPr>
          <a:xfrm>
            <a:off x="7631280" y="324000"/>
            <a:ext cx="2228760" cy="419760"/>
          </a:xfrm>
          <a:prstGeom prst="rect">
            <a:avLst/>
          </a:prstGeom>
          <a:noFill/>
          <a:ln w="36000">
            <a:solidFill>
              <a:srgbClr val="100ef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r>
              <a:rPr b="1" lang="de-DE" sz="1300" spc="-1" strike="noStrike">
                <a:solidFill>
                  <a:srgbClr val="100ef2"/>
                </a:solidFill>
                <a:latin typeface="Arial"/>
                <a:ea typeface="DejaVu Sans"/>
              </a:rPr>
              <a:t>Link: Wie funktioniert es?: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roup 1"/>
          <p:cNvGrpSpPr/>
          <p:nvPr/>
        </p:nvGrpSpPr>
        <p:grpSpPr>
          <a:xfrm>
            <a:off x="-91800" y="5675400"/>
            <a:ext cx="9534240" cy="687600"/>
            <a:chOff x="-91800" y="5675400"/>
            <a:chExt cx="9534240" cy="687600"/>
          </a:xfrm>
        </p:grpSpPr>
        <p:sp>
          <p:nvSpPr>
            <p:cNvPr id="376" name="CustomShape 6"/>
            <p:cNvSpPr/>
            <p:nvPr/>
          </p:nvSpPr>
          <p:spPr>
            <a:xfrm>
              <a:off x="4119840" y="5790600"/>
              <a:ext cx="1182600" cy="428400"/>
            </a:xfrm>
            <a:prstGeom prst="rect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Ernährung</a:t>
              </a:r>
              <a:endParaRPr b="0" lang="de-DE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CustomShape 10"/>
            <p:cNvSpPr/>
            <p:nvPr/>
          </p:nvSpPr>
          <p:spPr>
            <a:xfrm>
              <a:off x="7719480" y="5694120"/>
              <a:ext cx="1722960" cy="333360"/>
            </a:xfrm>
            <a:prstGeom prst="rect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schlechte Inhaltsstoffe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CustomShape 16"/>
            <p:cNvSpPr/>
            <p:nvPr/>
          </p:nvSpPr>
          <p:spPr>
            <a:xfrm>
              <a:off x="8187480" y="6030720"/>
              <a:ext cx="858960" cy="332280"/>
            </a:xfrm>
            <a:prstGeom prst="rect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Mangel, Überschuss Giftstoffe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CustomShape 25"/>
            <p:cNvSpPr/>
            <p:nvPr/>
          </p:nvSpPr>
          <p:spPr>
            <a:xfrm>
              <a:off x="-91800" y="5675400"/>
              <a:ext cx="1506960" cy="352080"/>
            </a:xfrm>
            <a:prstGeom prst="rect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natürliche Qualität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0" name="CustomShape 32"/>
            <p:cNvSpPr/>
            <p:nvPr/>
          </p:nvSpPr>
          <p:spPr>
            <a:xfrm>
              <a:off x="196200" y="6012000"/>
              <a:ext cx="966960" cy="321840"/>
            </a:xfrm>
            <a:prstGeom prst="rect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ff"/>
                  </a:solidFill>
                  <a:latin typeface="Arial"/>
                  <a:ea typeface="DejaVu Sans"/>
                </a:rPr>
                <a:t>Ergänzung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"/>
          <p:cNvSpPr txBox="1"/>
          <p:nvPr/>
        </p:nvSpPr>
        <p:spPr>
          <a:xfrm>
            <a:off x="521640" y="2244240"/>
            <a:ext cx="910692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Nur ein gesunder Körper kann einen gesunden Geist beherbergen!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Eine geschwächte Psyche ist nicht Ursache sondern die Folge eines geschwächten Körpers.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"/>
          <p:cNvGrpSpPr/>
          <p:nvPr/>
        </p:nvGrpSpPr>
        <p:grpSpPr>
          <a:xfrm>
            <a:off x="1960560" y="2368800"/>
            <a:ext cx="2045160" cy="268560"/>
            <a:chOff x="1960560" y="2368800"/>
            <a:chExt cx="2045160" cy="268560"/>
          </a:xfrm>
        </p:grpSpPr>
        <p:sp>
          <p:nvSpPr>
            <p:cNvPr id="207" name=""/>
            <p:cNvSpPr/>
            <p:nvPr/>
          </p:nvSpPr>
          <p:spPr>
            <a:xfrm>
              <a:off x="1960560" y="2368800"/>
              <a:ext cx="1653120" cy="26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Rückenmuskulatur hält dagegen 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3614400" y="2547360"/>
              <a:ext cx="391320" cy="1800"/>
            </a:xfrm>
            <a:prstGeom prst="line">
              <a:avLst/>
            </a:prstGeom>
            <a:ln w="18000">
              <a:solidFill>
                <a:srgbClr val="c921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-48960" bIns="-48960" anchor="ctr" anchorCtr="1">
              <a:noAutofit/>
            </a:bodyPr>
            <a:p>
              <a:endParaRPr b="0" lang="de-DE" sz="11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09" name=""/>
          <p:cNvGrpSpPr/>
          <p:nvPr/>
        </p:nvGrpSpPr>
        <p:grpSpPr>
          <a:xfrm>
            <a:off x="1990080" y="2822400"/>
            <a:ext cx="1593720" cy="925200"/>
            <a:chOff x="1990080" y="2822400"/>
            <a:chExt cx="1593720" cy="925200"/>
          </a:xfrm>
        </p:grpSpPr>
        <p:sp>
          <p:nvSpPr>
            <p:cNvPr id="210" name=""/>
            <p:cNvSpPr/>
            <p:nvPr/>
          </p:nvSpPr>
          <p:spPr>
            <a:xfrm>
              <a:off x="1990080" y="3332520"/>
              <a:ext cx="1593720" cy="415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Dauerbelastung der Muskulatur; wird hart und steif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 flipH="1">
              <a:off x="2742120" y="2822400"/>
              <a:ext cx="7560" cy="399240"/>
            </a:xfrm>
            <a:prstGeom prst="line">
              <a:avLst/>
            </a:prstGeom>
            <a:ln w="18000">
              <a:solidFill>
                <a:srgbClr val="c9211e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-48960" bIns="-48960" anchor="ctr" anchorCtr="1">
              <a:noAutofit/>
            </a:bodyPr>
            <a:p>
              <a:endParaRPr b="0" lang="de-DE" sz="11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12" name=""/>
          <p:cNvSpPr/>
          <p:nvPr/>
        </p:nvSpPr>
        <p:spPr>
          <a:xfrm>
            <a:off x="2756160" y="248400"/>
            <a:ext cx="404640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führt zu Muskelverhärtung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3" name=""/>
          <p:cNvGrpSpPr/>
          <p:nvPr/>
        </p:nvGrpSpPr>
        <p:grpSpPr>
          <a:xfrm>
            <a:off x="4514760" y="1765440"/>
            <a:ext cx="865800" cy="1845720"/>
            <a:chOff x="4514760" y="1765440"/>
            <a:chExt cx="865800" cy="1845720"/>
          </a:xfrm>
        </p:grpSpPr>
        <p:grpSp>
          <p:nvGrpSpPr>
            <p:cNvPr id="214" name=""/>
            <p:cNvGrpSpPr/>
            <p:nvPr/>
          </p:nvGrpSpPr>
          <p:grpSpPr>
            <a:xfrm>
              <a:off x="4514760" y="1898280"/>
              <a:ext cx="865800" cy="1675080"/>
              <a:chOff x="4514760" y="1898280"/>
              <a:chExt cx="865800" cy="1675080"/>
            </a:xfrm>
          </p:grpSpPr>
          <p:sp>
            <p:nvSpPr>
              <p:cNvPr id="215" name=""/>
              <p:cNvSpPr/>
              <p:nvPr/>
            </p:nvSpPr>
            <p:spPr>
              <a:xfrm rot="462000">
                <a:off x="4521960" y="2662920"/>
                <a:ext cx="524160" cy="141840"/>
              </a:xfrm>
              <a:prstGeom prst="ellipse">
                <a:avLst/>
              </a:prstGeom>
              <a:solidFill>
                <a:srgbClr val="77bc65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grpSp>
            <p:nvGrpSpPr>
              <p:cNvPr id="216" name=""/>
              <p:cNvGrpSpPr/>
              <p:nvPr/>
            </p:nvGrpSpPr>
            <p:grpSpPr>
              <a:xfrm>
                <a:off x="4591440" y="1898280"/>
                <a:ext cx="789120" cy="1675080"/>
                <a:chOff x="4591440" y="1898280"/>
                <a:chExt cx="789120" cy="1675080"/>
              </a:xfrm>
            </p:grpSpPr>
            <p:sp>
              <p:nvSpPr>
                <p:cNvPr id="217" name=""/>
                <p:cNvSpPr/>
                <p:nvPr/>
              </p:nvSpPr>
              <p:spPr>
                <a:xfrm rot="1580400">
                  <a:off x="4822920" y="1997280"/>
                  <a:ext cx="517680" cy="300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29fcf"/>
                </a:solidFill>
                <a:ln w="0"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de-DE" sz="1800" spc="-1" strike="noStrike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218" name=""/>
                <p:cNvSpPr/>
                <p:nvPr/>
              </p:nvSpPr>
              <p:spPr>
                <a:xfrm rot="169800">
                  <a:off x="4611960" y="2807280"/>
                  <a:ext cx="517680" cy="300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29fcf"/>
                </a:solidFill>
                <a:ln w="0"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de-DE" sz="1800" spc="-1" strike="noStrike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219" name=""/>
                <p:cNvSpPr/>
                <p:nvPr/>
              </p:nvSpPr>
              <p:spPr>
                <a:xfrm rot="974400">
                  <a:off x="4691880" y="2389680"/>
                  <a:ext cx="517680" cy="300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29fcf"/>
                </a:solidFill>
                <a:ln w="0"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de-DE" sz="1800" spc="-1" strike="noStrike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220" name=""/>
                <p:cNvSpPr/>
                <p:nvPr/>
              </p:nvSpPr>
              <p:spPr>
                <a:xfrm rot="1122600">
                  <a:off x="4600080" y="2212560"/>
                  <a:ext cx="524160" cy="141840"/>
                </a:xfrm>
                <a:prstGeom prst="ellipse">
                  <a:avLst/>
                </a:prstGeom>
                <a:solidFill>
                  <a:srgbClr val="77bc65"/>
                </a:solidFill>
                <a:ln w="0"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de-DE" sz="1800" spc="-1" strike="noStrike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221" name=""/>
                <p:cNvSpPr/>
                <p:nvPr/>
              </p:nvSpPr>
              <p:spPr>
                <a:xfrm rot="21004800">
                  <a:off x="4642560" y="3229920"/>
                  <a:ext cx="517680" cy="300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29fcf"/>
                </a:solidFill>
                <a:ln w="0">
                  <a:solidFill>
                    <a:srgbClr val="3465a4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de-DE" sz="1800" spc="-1" strike="noStrike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p:txBody>
            </p:sp>
          </p:grpSp>
          <p:sp>
            <p:nvSpPr>
              <p:cNvPr id="222" name=""/>
              <p:cNvSpPr/>
              <p:nvPr/>
            </p:nvSpPr>
            <p:spPr>
              <a:xfrm rot="21297600">
                <a:off x="4524480" y="3112560"/>
                <a:ext cx="524160" cy="141840"/>
              </a:xfrm>
              <a:prstGeom prst="ellipse">
                <a:avLst/>
              </a:prstGeom>
              <a:solidFill>
                <a:srgbClr val="77bc65"/>
              </a:solidFill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sp>
          <p:nvSpPr>
            <p:cNvPr id="223" name=""/>
            <p:cNvSpPr/>
            <p:nvPr/>
          </p:nvSpPr>
          <p:spPr>
            <a:xfrm>
              <a:off x="4623840" y="1765440"/>
              <a:ext cx="484560" cy="1845720"/>
            </a:xfrm>
            <a:custGeom>
              <a:avLst/>
              <a:gdLst>
                <a:gd name="textAreaLeft" fmla="*/ 0 w 484560"/>
                <a:gd name="textAreaRight" fmla="*/ 485640 w 484560"/>
                <a:gd name="textAreaTop" fmla="*/ 0 h 1845720"/>
                <a:gd name="textAreaBottom" fmla="*/ 1846800 h 1845720"/>
              </a:gdLst>
              <a:ahLst/>
              <a:rect l="textAreaLeft" t="textAreaTop" r="textAreaRight" b="textAreaBottom"/>
              <a:pathLst>
                <a:path fill="none" w="1349" h="5130">
                  <a:moveTo>
                    <a:pt x="1349" y="0"/>
                  </a:moveTo>
                  <a:cubicBezTo>
                    <a:pt x="1245" y="63"/>
                    <a:pt x="1260" y="189"/>
                    <a:pt x="1172" y="265"/>
                  </a:cubicBezTo>
                  <a:cubicBezTo>
                    <a:pt x="1096" y="330"/>
                    <a:pt x="1109" y="431"/>
                    <a:pt x="1077" y="522"/>
                  </a:cubicBezTo>
                  <a:cubicBezTo>
                    <a:pt x="1044" y="615"/>
                    <a:pt x="980" y="664"/>
                    <a:pt x="952" y="757"/>
                  </a:cubicBezTo>
                  <a:cubicBezTo>
                    <a:pt x="929" y="833"/>
                    <a:pt x="932" y="906"/>
                    <a:pt x="893" y="978"/>
                  </a:cubicBezTo>
                  <a:cubicBezTo>
                    <a:pt x="855" y="1049"/>
                    <a:pt x="826" y="1134"/>
                    <a:pt x="746" y="1176"/>
                  </a:cubicBezTo>
                  <a:cubicBezTo>
                    <a:pt x="670" y="1216"/>
                    <a:pt x="584" y="1222"/>
                    <a:pt x="504" y="1228"/>
                  </a:cubicBezTo>
                  <a:cubicBezTo>
                    <a:pt x="439" y="1233"/>
                    <a:pt x="320" y="1203"/>
                    <a:pt x="320" y="1338"/>
                  </a:cubicBezTo>
                  <a:cubicBezTo>
                    <a:pt x="320" y="1436"/>
                    <a:pt x="391" y="1486"/>
                    <a:pt x="474" y="1484"/>
                  </a:cubicBezTo>
                  <a:cubicBezTo>
                    <a:pt x="577" y="1484"/>
                    <a:pt x="564" y="1611"/>
                    <a:pt x="562" y="1683"/>
                  </a:cubicBezTo>
                  <a:cubicBezTo>
                    <a:pt x="560" y="1763"/>
                    <a:pt x="578" y="1849"/>
                    <a:pt x="547" y="1926"/>
                  </a:cubicBezTo>
                  <a:cubicBezTo>
                    <a:pt x="518" y="2000"/>
                    <a:pt x="431" y="2059"/>
                    <a:pt x="445" y="2146"/>
                  </a:cubicBezTo>
                  <a:cubicBezTo>
                    <a:pt x="460" y="2238"/>
                    <a:pt x="394" y="2310"/>
                    <a:pt x="349" y="2374"/>
                  </a:cubicBezTo>
                  <a:cubicBezTo>
                    <a:pt x="302" y="2441"/>
                    <a:pt x="214" y="2465"/>
                    <a:pt x="129" y="2470"/>
                  </a:cubicBezTo>
                  <a:cubicBezTo>
                    <a:pt x="38" y="2475"/>
                    <a:pt x="12" y="2674"/>
                    <a:pt x="136" y="2675"/>
                  </a:cubicBezTo>
                  <a:cubicBezTo>
                    <a:pt x="218" y="2675"/>
                    <a:pt x="284" y="2758"/>
                    <a:pt x="268" y="2844"/>
                  </a:cubicBezTo>
                  <a:cubicBezTo>
                    <a:pt x="255" y="2915"/>
                    <a:pt x="268" y="2991"/>
                    <a:pt x="268" y="3065"/>
                  </a:cubicBezTo>
                  <a:cubicBezTo>
                    <a:pt x="269" y="3144"/>
                    <a:pt x="292" y="3230"/>
                    <a:pt x="268" y="3307"/>
                  </a:cubicBezTo>
                  <a:cubicBezTo>
                    <a:pt x="242" y="3391"/>
                    <a:pt x="268" y="3486"/>
                    <a:pt x="209" y="3549"/>
                  </a:cubicBezTo>
                  <a:cubicBezTo>
                    <a:pt x="146" y="3620"/>
                    <a:pt x="122" y="3694"/>
                    <a:pt x="70" y="3770"/>
                  </a:cubicBezTo>
                  <a:cubicBezTo>
                    <a:pt x="27" y="3834"/>
                    <a:pt x="-23" y="3917"/>
                    <a:pt x="11" y="3998"/>
                  </a:cubicBezTo>
                  <a:cubicBezTo>
                    <a:pt x="54" y="4101"/>
                    <a:pt x="195" y="4047"/>
                    <a:pt x="239" y="4167"/>
                  </a:cubicBezTo>
                  <a:cubicBezTo>
                    <a:pt x="268" y="4246"/>
                    <a:pt x="339" y="4308"/>
                    <a:pt x="364" y="4395"/>
                  </a:cubicBezTo>
                  <a:cubicBezTo>
                    <a:pt x="387" y="4475"/>
                    <a:pt x="414" y="4556"/>
                    <a:pt x="430" y="4639"/>
                  </a:cubicBezTo>
                  <a:cubicBezTo>
                    <a:pt x="444" y="4709"/>
                    <a:pt x="446" y="4784"/>
                    <a:pt x="437" y="4858"/>
                  </a:cubicBezTo>
                  <a:cubicBezTo>
                    <a:pt x="426" y="4947"/>
                    <a:pt x="479" y="5020"/>
                    <a:pt x="467" y="5108"/>
                  </a:cubicBezTo>
                  <a:lnTo>
                    <a:pt x="467" y="5130"/>
                  </a:lnTo>
                </a:path>
              </a:pathLst>
            </a:custGeom>
            <a:noFill/>
            <a:ln w="36000">
              <a:solidFill>
                <a:srgbClr val="ff7b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63000" bIns="63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24" name=""/>
          <p:cNvGrpSpPr/>
          <p:nvPr/>
        </p:nvGrpSpPr>
        <p:grpSpPr>
          <a:xfrm>
            <a:off x="4228560" y="2018160"/>
            <a:ext cx="196920" cy="1230120"/>
            <a:chOff x="4228560" y="2018160"/>
            <a:chExt cx="196920" cy="1230120"/>
          </a:xfrm>
        </p:grpSpPr>
        <p:sp>
          <p:nvSpPr>
            <p:cNvPr id="225" name=""/>
            <p:cNvSpPr/>
            <p:nvPr/>
          </p:nvSpPr>
          <p:spPr>
            <a:xfrm flipH="1">
              <a:off x="4273200" y="2018160"/>
              <a:ext cx="152280" cy="537480"/>
            </a:xfrm>
            <a:prstGeom prst="line">
              <a:avLst/>
            </a:prstGeom>
            <a:ln w="1800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" name=""/>
            <p:cNvSpPr/>
            <p:nvPr/>
          </p:nvSpPr>
          <p:spPr>
            <a:xfrm flipV="1">
              <a:off x="4228560" y="2719080"/>
              <a:ext cx="10080" cy="529200"/>
            </a:xfrm>
            <a:prstGeom prst="line">
              <a:avLst/>
            </a:prstGeom>
            <a:ln w="1800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27" name=""/>
          <p:cNvSpPr/>
          <p:nvPr/>
        </p:nvSpPr>
        <p:spPr>
          <a:xfrm>
            <a:off x="970920" y="248400"/>
            <a:ext cx="22885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Gegenbewegung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"/>
          <p:cNvSpPr txBox="1"/>
          <p:nvPr/>
        </p:nvSpPr>
        <p:spPr>
          <a:xfrm>
            <a:off x="1043640" y="4874040"/>
            <a:ext cx="8179920" cy="34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de-DE" sz="1300" spc="-1" strike="noStrike">
                <a:solidFill>
                  <a:srgbClr val="000000"/>
                </a:solidFill>
                <a:latin typeface="Arial"/>
              </a:rPr>
              <a:t>https://community.paraplegie.ch/de/wiki/koerper-komplikationen/aufbau-von-wirbelsaeule-und-nervensystem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"/>
          <p:cNvSpPr txBox="1"/>
          <p:nvPr/>
        </p:nvSpPr>
        <p:spPr>
          <a:xfrm>
            <a:off x="1043640" y="5111280"/>
            <a:ext cx="8696520" cy="29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de-DE" sz="1300" spc="-1" strike="noStrike">
                <a:solidFill>
                  <a:srgbClr val="000000"/>
                </a:solidFill>
                <a:latin typeface="Arial"/>
                <a:hlinkClick r:id="rId1"/>
              </a:rPr>
              <a:t>https://community.paraplegie.ch/de/wiki/koerper-komplikationen/aufbau-von-wirbelsaeule-und-nervensystem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1481760" y="18360"/>
            <a:ext cx="7186320" cy="567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"/>
          <p:cNvSpPr/>
          <p:nvPr/>
        </p:nvSpPr>
        <p:spPr>
          <a:xfrm>
            <a:off x="470880" y="500040"/>
            <a:ext cx="9102960" cy="60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300" spc="-1" strike="noStrike">
                <a:solidFill>
                  <a:srgbClr val="000000"/>
                </a:solidFill>
                <a:latin typeface="Roboto"/>
                <a:ea typeface="DejaVu Sans"/>
              </a:rPr>
              <a:t>Nervenarten: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Messnerv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Steuerungsnerv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469080" y="1796040"/>
            <a:ext cx="9109800" cy="16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300" spc="-1" strike="noStrike" u="sng">
                <a:solidFill>
                  <a:srgbClr val="000000"/>
                </a:solidFill>
                <a:uFillTx/>
                <a:latin typeface="Roboto"/>
                <a:ea typeface="DejaVu Sans"/>
              </a:rPr>
              <a:t>Dehnungsübungen: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  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1 Fuß hinten hoch ziehen mit der Hand; am Anfang kann zur Erleichterung der Oberkörper nach vorne geneigt werden.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  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2 Arm über Kopf und mit anderer Hand den Ellenbogen ziehen; gleichzeitig den Oberkörper zusätzlich zur Seite biegen.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  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3 Hand auf Kopfhöhe an Wand und Schulter nach vorne drehen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  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4 Wie Liegestütze, jedoch Hüfte auf dem Boden lassen; 10 Wiederholungen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452160" y="4299120"/>
            <a:ext cx="9102960" cy="10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300" spc="-1" strike="noStrike" u="sng">
                <a:solidFill>
                  <a:srgbClr val="ff0000"/>
                </a:solidFill>
                <a:uFillTx/>
                <a:latin typeface="Roboto"/>
                <a:ea typeface="DejaVu Sans"/>
              </a:rPr>
              <a:t>Achtung:</a:t>
            </a: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latin typeface="Arial"/>
                <a:ea typeface="Microsoft YaHei"/>
              </a:rPr>
              <a:t>Muske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Microsoft YaHei"/>
              </a:rPr>
              <a:t>ln nur dehnen, wenn diese warm sind.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Microsoft YaHei"/>
              </a:rPr>
              <a:t>Dadurch gehen die Übungen leichter und der Erfolg ist größer.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"/>
          <p:cNvSpPr/>
          <p:nvPr/>
        </p:nvSpPr>
        <p:spPr>
          <a:xfrm>
            <a:off x="568440" y="3677760"/>
            <a:ext cx="8996400" cy="464040"/>
          </a:xfrm>
          <a:prstGeom prst="rect">
            <a:avLst/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235" name=""/>
          <p:cNvGrpSpPr/>
          <p:nvPr/>
        </p:nvGrpSpPr>
        <p:grpSpPr>
          <a:xfrm>
            <a:off x="2939040" y="857160"/>
            <a:ext cx="1900440" cy="1114200"/>
            <a:chOff x="2939040" y="857160"/>
            <a:chExt cx="1900440" cy="1114200"/>
          </a:xfrm>
        </p:grpSpPr>
        <p:sp>
          <p:nvSpPr>
            <p:cNvPr id="236" name=""/>
            <p:cNvSpPr/>
            <p:nvPr/>
          </p:nvSpPr>
          <p:spPr>
            <a:xfrm>
              <a:off x="2939040" y="857160"/>
              <a:ext cx="1900440" cy="11142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de-DE" sz="1400" spc="-1" strike="noStrike">
                <a:solidFill>
                  <a:srgbClr val="000000"/>
                </a:solidFill>
                <a:highlight>
                  <a:srgbClr val="8d281e"/>
                </a:highlight>
                <a:latin typeface="Arial"/>
                <a:ea typeface="DejaVu Sans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3518640" y="1232280"/>
              <a:ext cx="115452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Ursache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38" name=""/>
          <p:cNvGrpSpPr/>
          <p:nvPr/>
        </p:nvGrpSpPr>
        <p:grpSpPr>
          <a:xfrm>
            <a:off x="7760880" y="764640"/>
            <a:ext cx="1900440" cy="1114200"/>
            <a:chOff x="7760880" y="764640"/>
            <a:chExt cx="1900440" cy="1114200"/>
          </a:xfrm>
        </p:grpSpPr>
        <p:sp>
          <p:nvSpPr>
            <p:cNvPr id="239" name=""/>
            <p:cNvSpPr/>
            <p:nvPr/>
          </p:nvSpPr>
          <p:spPr>
            <a:xfrm>
              <a:off x="8218800" y="1195200"/>
              <a:ext cx="115452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Sympthome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7760880" y="764640"/>
              <a:ext cx="1900440" cy="11142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de-DE" sz="1400" spc="-1" strike="noStrike">
                <a:solidFill>
                  <a:srgbClr val="000000"/>
                </a:solidFill>
                <a:highlight>
                  <a:srgbClr val="8d281e"/>
                </a:highlight>
                <a:latin typeface="Arial"/>
                <a:ea typeface="DejaVu Sans"/>
              </a:endParaRPr>
            </a:p>
          </p:txBody>
        </p:sp>
      </p:grpSp>
      <p:grpSp>
        <p:nvGrpSpPr>
          <p:cNvPr id="241" name=""/>
          <p:cNvGrpSpPr/>
          <p:nvPr/>
        </p:nvGrpSpPr>
        <p:grpSpPr>
          <a:xfrm>
            <a:off x="5364720" y="830880"/>
            <a:ext cx="1900440" cy="1114200"/>
            <a:chOff x="5364720" y="830880"/>
            <a:chExt cx="1900440" cy="1114200"/>
          </a:xfrm>
        </p:grpSpPr>
        <p:sp>
          <p:nvSpPr>
            <p:cNvPr id="242" name=""/>
            <p:cNvSpPr/>
            <p:nvPr/>
          </p:nvSpPr>
          <p:spPr>
            <a:xfrm>
              <a:off x="5364720" y="830880"/>
              <a:ext cx="1900440" cy="11142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de-DE" sz="1400" spc="-1" strike="noStrike">
                <a:solidFill>
                  <a:srgbClr val="000000"/>
                </a:solidFill>
                <a:highlight>
                  <a:srgbClr val="8d281e"/>
                </a:highlight>
                <a:latin typeface="Arial"/>
                <a:ea typeface="DejaVu Sans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5841360" y="1054440"/>
              <a:ext cx="115452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Fehlfunktion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Mangel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Überschuss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4" name=""/>
          <p:cNvSpPr/>
          <p:nvPr/>
        </p:nvSpPr>
        <p:spPr>
          <a:xfrm>
            <a:off x="504720" y="241560"/>
            <a:ext cx="469080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Sympthome und Ursachen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5" name=""/>
          <p:cNvGrpSpPr/>
          <p:nvPr/>
        </p:nvGrpSpPr>
        <p:grpSpPr>
          <a:xfrm>
            <a:off x="542880" y="846000"/>
            <a:ext cx="1900440" cy="1114200"/>
            <a:chOff x="542880" y="846000"/>
            <a:chExt cx="1900440" cy="1114200"/>
          </a:xfrm>
        </p:grpSpPr>
        <p:sp>
          <p:nvSpPr>
            <p:cNvPr id="246" name=""/>
            <p:cNvSpPr/>
            <p:nvPr/>
          </p:nvSpPr>
          <p:spPr>
            <a:xfrm>
              <a:off x="542880" y="846000"/>
              <a:ext cx="1900440" cy="11142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de-DE" sz="1400" spc="-1" strike="noStrike">
                <a:solidFill>
                  <a:srgbClr val="000000"/>
                </a:solidFill>
                <a:highlight>
                  <a:srgbClr val="8d281e"/>
                </a:highlight>
                <a:latin typeface="Arial"/>
                <a:ea typeface="DejaVu Sans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1122480" y="1221120"/>
              <a:ext cx="115452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Ursache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8" name=""/>
          <p:cNvSpPr/>
          <p:nvPr/>
        </p:nvSpPr>
        <p:spPr>
          <a:xfrm>
            <a:off x="2496240" y="1428840"/>
            <a:ext cx="369000" cy="360"/>
          </a:xfrm>
          <a:prstGeom prst="line">
            <a:avLst/>
          </a:prstGeom>
          <a:ln w="18000">
            <a:solidFill>
              <a:srgbClr val="c921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-54000" bIns="-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9" name=""/>
          <p:cNvSpPr/>
          <p:nvPr/>
        </p:nvSpPr>
        <p:spPr>
          <a:xfrm>
            <a:off x="7331760" y="1343880"/>
            <a:ext cx="369000" cy="360"/>
          </a:xfrm>
          <a:prstGeom prst="line">
            <a:avLst/>
          </a:prstGeom>
          <a:ln w="18000">
            <a:solidFill>
              <a:srgbClr val="c921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-54000" bIns="-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0" name=""/>
          <p:cNvSpPr/>
          <p:nvPr/>
        </p:nvSpPr>
        <p:spPr>
          <a:xfrm>
            <a:off x="4924800" y="1384560"/>
            <a:ext cx="369000" cy="360"/>
          </a:xfrm>
          <a:prstGeom prst="line">
            <a:avLst/>
          </a:prstGeom>
          <a:ln w="18000">
            <a:solidFill>
              <a:srgbClr val="c921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-54000" bIns="-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1" name=""/>
          <p:cNvSpPr/>
          <p:nvPr/>
        </p:nvSpPr>
        <p:spPr>
          <a:xfrm rot="16238400">
            <a:off x="6351120" y="1713960"/>
            <a:ext cx="675000" cy="5745240"/>
          </a:xfrm>
          <a:prstGeom prst="triangle">
            <a:avLst>
              <a:gd name="adj" fmla="val 49385"/>
            </a:avLst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252" name=""/>
          <p:cNvGrpSpPr/>
          <p:nvPr/>
        </p:nvGrpSpPr>
        <p:grpSpPr>
          <a:xfrm>
            <a:off x="840240" y="5140440"/>
            <a:ext cx="8717400" cy="275040"/>
            <a:chOff x="840240" y="5140440"/>
            <a:chExt cx="8717400" cy="275040"/>
          </a:xfrm>
        </p:grpSpPr>
        <p:sp>
          <p:nvSpPr>
            <p:cNvPr id="253" name=""/>
            <p:cNvSpPr/>
            <p:nvPr/>
          </p:nvSpPr>
          <p:spPr>
            <a:xfrm>
              <a:off x="6689520" y="5205600"/>
              <a:ext cx="2868120" cy="20988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54" name=""/>
            <p:cNvSpPr/>
            <p:nvPr/>
          </p:nvSpPr>
          <p:spPr>
            <a:xfrm rot="16238400">
              <a:off x="3670200" y="2343960"/>
              <a:ext cx="209520" cy="5867640"/>
            </a:xfrm>
            <a:prstGeom prst="triangle">
              <a:avLst>
                <a:gd name="adj" fmla="val 50398"/>
              </a:avLst>
            </a:prstGeom>
            <a:solidFill>
              <a:schemeClr val="accent1"/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55" name=""/>
          <p:cNvSpPr/>
          <p:nvPr/>
        </p:nvSpPr>
        <p:spPr>
          <a:xfrm>
            <a:off x="4685040" y="3780000"/>
            <a:ext cx="691920" cy="2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ffff"/>
                </a:solidFill>
                <a:latin typeface="Roboto"/>
                <a:ea typeface="DejaVu Sans"/>
              </a:rPr>
              <a:t>Ideal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8435880" y="4500000"/>
            <a:ext cx="102204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ffff"/>
                </a:solidFill>
                <a:latin typeface="Roboto"/>
                <a:ea typeface="DejaVu Sans"/>
              </a:rPr>
              <a:t>Schulmedizin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6815160" y="5179320"/>
            <a:ext cx="2329200" cy="25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ffff"/>
                </a:solidFill>
                <a:latin typeface="Roboto"/>
                <a:ea typeface="DejaVu Sans"/>
              </a:rPr>
              <a:t>Alternativmedizin, Homöopathie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58" name=""/>
          <p:cNvGrpSpPr/>
          <p:nvPr/>
        </p:nvGrpSpPr>
        <p:grpSpPr>
          <a:xfrm>
            <a:off x="7727760" y="2090160"/>
            <a:ext cx="1900440" cy="1114200"/>
            <a:chOff x="7727760" y="2090160"/>
            <a:chExt cx="1900440" cy="1114200"/>
          </a:xfrm>
        </p:grpSpPr>
        <p:sp>
          <p:nvSpPr>
            <p:cNvPr id="259" name=""/>
            <p:cNvSpPr/>
            <p:nvPr/>
          </p:nvSpPr>
          <p:spPr>
            <a:xfrm>
              <a:off x="8185680" y="2520720"/>
              <a:ext cx="115452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Roboto"/>
                  <a:ea typeface="DejaVu Sans"/>
                </a:rPr>
                <a:t>Sympthome</a:t>
              </a:r>
              <a:endParaRPr b="0" lang="de-DE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7727760" y="2090160"/>
              <a:ext cx="1900440" cy="1114200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 w="0">
              <a:solidFill>
                <a:srgbClr val="254061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de-DE" sz="1400" spc="-1" strike="noStrike">
                <a:solidFill>
                  <a:srgbClr val="000000"/>
                </a:solidFill>
                <a:highlight>
                  <a:srgbClr val="8d281e"/>
                </a:highlight>
                <a:latin typeface="Arial"/>
                <a:ea typeface="DejaVu Sans"/>
              </a:endParaRPr>
            </a:p>
          </p:txBody>
        </p:sp>
      </p:grpSp>
      <p:cxnSp>
        <p:nvCxnSpPr>
          <p:cNvPr id="261" name=""/>
          <p:cNvCxnSpPr>
            <a:stCxn id="241" idx="2"/>
            <a:endCxn id="258" idx="1"/>
          </p:cNvCxnSpPr>
          <p:nvPr/>
        </p:nvCxnSpPr>
        <p:spPr>
          <a:xfrm flipH="1" rot="16200000">
            <a:off x="6670080" y="1589400"/>
            <a:ext cx="702360" cy="1413360"/>
          </a:xfrm>
          <a:prstGeom prst="bentConnector2">
            <a:avLst/>
          </a:prstGeom>
          <a:ln w="18000">
            <a:solidFill>
              <a:srgbClr val="c9211e"/>
            </a:solidFill>
            <a:round/>
            <a:tailEnd len="med" type="triangle" w="med"/>
          </a:ln>
        </p:spPr>
      </p:cxnSp>
      <p:sp>
        <p:nvSpPr>
          <p:cNvPr id="262" name=""/>
          <p:cNvSpPr/>
          <p:nvPr/>
        </p:nvSpPr>
        <p:spPr>
          <a:xfrm flipH="1">
            <a:off x="7480080" y="1012320"/>
            <a:ext cx="7920" cy="620280"/>
          </a:xfrm>
          <a:prstGeom prst="line">
            <a:avLst/>
          </a:prstGeom>
          <a:ln w="18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"/>
          <p:cNvSpPr/>
          <p:nvPr/>
        </p:nvSpPr>
        <p:spPr>
          <a:xfrm>
            <a:off x="2078640" y="2197080"/>
            <a:ext cx="2010960" cy="2968920"/>
          </a:xfrm>
          <a:prstGeom prst="rect">
            <a:avLst/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4" name=""/>
          <p:cNvSpPr/>
          <p:nvPr/>
        </p:nvSpPr>
        <p:spPr>
          <a:xfrm>
            <a:off x="504720" y="181440"/>
            <a:ext cx="27043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Ursache der Ursachen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2628720" y="3491280"/>
            <a:ext cx="1022040" cy="4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ffff"/>
                </a:solidFill>
                <a:latin typeface="Roboto"/>
                <a:ea typeface="DejaVu Sans"/>
              </a:rPr>
              <a:t>Voll mit Wasser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1265040" y="948240"/>
            <a:ext cx="91080" cy="95400"/>
          </a:xfrm>
          <a:custGeom>
            <a:avLst/>
            <a:gdLst>
              <a:gd name="textAreaLeft" fmla="*/ 13320 w 91080"/>
              <a:gd name="textAreaRight" fmla="*/ 78480 w 91080"/>
              <a:gd name="textAreaTop" fmla="*/ 13320 h 95400"/>
              <a:gd name="textAreaBottom" fmla="*/ 82800 h 95400"/>
            </a:gdLst>
            <a:ahLst/>
            <a:rect l="textAreaLeft" t="textAreaTop" r="textAreaRight" b="textAreaBottom"/>
            <a:pathLst>
              <a:path w="21600" h="22613">
                <a:moveTo>
                  <a:pt x="10800" y="0"/>
                </a:moveTo>
                <a:arcTo wR="10800" hR="10800" stAng="16200000" swAng="-5400000"/>
                <a:lnTo>
                  <a:pt x="0" y="11813"/>
                </a:lnTo>
                <a:arcTo wR="10800" hR="10800" stAng="10800000" swAng="-5400000"/>
                <a:lnTo>
                  <a:pt x="10800" y="22613"/>
                </a:lnTo>
                <a:arcTo wR="10800" hR="10800" stAng="5400000" swAng="-5400000"/>
                <a:lnTo>
                  <a:pt x="21600" y="10800"/>
                </a:lnTo>
                <a:arcTo wR="10800" hR="10800" stAng="0" swAng="-5400000"/>
                <a:close/>
              </a:path>
            </a:pathLst>
          </a:cu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7" name=""/>
          <p:cNvSpPr/>
          <p:nvPr/>
        </p:nvSpPr>
        <p:spPr>
          <a:xfrm>
            <a:off x="1436760" y="1112760"/>
            <a:ext cx="752400" cy="828360"/>
          </a:xfrm>
          <a:prstGeom prst="line">
            <a:avLst/>
          </a:prstGeom>
          <a:ln w="18000">
            <a:solidFill>
              <a:srgbClr val="ff972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8" name=""/>
          <p:cNvSpPr/>
          <p:nvPr/>
        </p:nvSpPr>
        <p:spPr>
          <a:xfrm flipH="1">
            <a:off x="3906360" y="1264680"/>
            <a:ext cx="655920" cy="744120"/>
          </a:xfrm>
          <a:prstGeom prst="line">
            <a:avLst/>
          </a:prstGeom>
          <a:ln w="18000">
            <a:solidFill>
              <a:srgbClr val="8d28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9" name=""/>
          <p:cNvSpPr/>
          <p:nvPr/>
        </p:nvSpPr>
        <p:spPr>
          <a:xfrm>
            <a:off x="379800" y="854280"/>
            <a:ext cx="824400" cy="25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808080"/>
                </a:solidFill>
                <a:latin typeface="Roboto"/>
                <a:ea typeface="DejaVu Sans"/>
              </a:rPr>
              <a:t>Steinchen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4798080" y="946080"/>
            <a:ext cx="12164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808080"/>
                </a:solidFill>
                <a:latin typeface="Roboto"/>
                <a:ea typeface="DejaVu Sans"/>
              </a:rPr>
              <a:t>Holzstückchen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4554720" y="1044360"/>
            <a:ext cx="139320" cy="67320"/>
          </a:xfrm>
          <a:prstGeom prst="rect">
            <a:avLst/>
          </a:prstGeom>
          <a:solidFill>
            <a:srgbClr val="ea7500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2" name=""/>
          <p:cNvSpPr/>
          <p:nvPr/>
        </p:nvSpPr>
        <p:spPr>
          <a:xfrm rot="19870800">
            <a:off x="3133440" y="912240"/>
            <a:ext cx="3209040" cy="2116440"/>
          </a:xfrm>
          <a:prstGeom prst="ellipse">
            <a:avLst/>
          </a:prstGeom>
          <a:noFill/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3" name=""/>
          <p:cNvSpPr/>
          <p:nvPr/>
        </p:nvSpPr>
        <p:spPr>
          <a:xfrm rot="13649400">
            <a:off x="-122760" y="951480"/>
            <a:ext cx="3209040" cy="2116440"/>
          </a:xfrm>
          <a:prstGeom prst="ellipse">
            <a:avLst/>
          </a:prstGeom>
          <a:noFill/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4" name=""/>
          <p:cNvSpPr/>
          <p:nvPr/>
        </p:nvSpPr>
        <p:spPr>
          <a:xfrm>
            <a:off x="5978880" y="2265120"/>
            <a:ext cx="752400" cy="828360"/>
          </a:xfrm>
          <a:prstGeom prst="line">
            <a:avLst/>
          </a:prstGeom>
          <a:ln w="18000">
            <a:solidFill>
              <a:srgbClr val="ff972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5" name=""/>
          <p:cNvSpPr/>
          <p:nvPr/>
        </p:nvSpPr>
        <p:spPr>
          <a:xfrm>
            <a:off x="6851520" y="2979360"/>
            <a:ext cx="2648880" cy="188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Sachverhalt ist nicht falsch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reproduzierbar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Effekt deutlich messbar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Es werden: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Puplikationen geschrieben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Konkresse veranstaltet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Lehrstühle geschaffen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als (einzige) Wahrheit hingestellt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- daran geglaubt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4442400" y="3303360"/>
            <a:ext cx="162432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5429"/>
                </a:solidFill>
                <a:latin typeface="Roboto"/>
                <a:ea typeface="DejaVu Sans"/>
              </a:rPr>
              <a:t>Problem: Wasser läuft auf den Boden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"/>
          <p:cNvSpPr/>
          <p:nvPr/>
        </p:nvSpPr>
        <p:spPr>
          <a:xfrm>
            <a:off x="342000" y="2169000"/>
            <a:ext cx="2010960" cy="2968920"/>
          </a:xfrm>
          <a:prstGeom prst="rect">
            <a:avLst/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8" name=""/>
          <p:cNvSpPr/>
          <p:nvPr/>
        </p:nvSpPr>
        <p:spPr>
          <a:xfrm>
            <a:off x="504720" y="181440"/>
            <a:ext cx="27043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Ursache der Ursachen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2628720" y="3491280"/>
            <a:ext cx="1022040" cy="4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ffffff"/>
                </a:solidFill>
                <a:latin typeface="Roboto"/>
                <a:ea typeface="DejaVu Sans"/>
              </a:rPr>
              <a:t>Voll mit Wasser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7327440" y="3455640"/>
            <a:ext cx="2648880" cy="179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Danach kann jeder rein werfen was er will, Wasser kommt nicht mehr raus.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Mit der Behebung der eigentlichen Ursache hat er den restlichen Quatsch  (der in sich nicht falsch ist) überflüssig gemacht.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2606400" y="1220040"/>
            <a:ext cx="2180880" cy="2508840"/>
          </a:xfrm>
          <a:prstGeom prst="rect">
            <a:avLst/>
          </a:prstGeom>
          <a:ln w="0">
            <a:noFill/>
          </a:ln>
        </p:spPr>
      </p:pic>
      <p:sp>
        <p:nvSpPr>
          <p:cNvPr id="282" name=""/>
          <p:cNvSpPr/>
          <p:nvPr/>
        </p:nvSpPr>
        <p:spPr>
          <a:xfrm>
            <a:off x="5080320" y="2169000"/>
            <a:ext cx="2010960" cy="2968920"/>
          </a:xfrm>
          <a:prstGeom prst="rect">
            <a:avLst/>
          </a:prstGeom>
          <a:noFill/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3" name=""/>
          <p:cNvSpPr/>
          <p:nvPr/>
        </p:nvSpPr>
        <p:spPr>
          <a:xfrm>
            <a:off x="5080320" y="2733480"/>
            <a:ext cx="2010960" cy="2404440"/>
          </a:xfrm>
          <a:prstGeom prst="rect">
            <a:avLst/>
          </a:prstGeom>
          <a:solidFill>
            <a:schemeClr val="accent1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4" name=""/>
          <p:cNvSpPr/>
          <p:nvPr/>
        </p:nvSpPr>
        <p:spPr>
          <a:xfrm>
            <a:off x="2382480" y="3911760"/>
            <a:ext cx="2648880" cy="11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Der Bauer weiß nix von dem ganzen </a:t>
            </a:r>
            <a:r>
              <a:rPr b="1" lang="de-DE" sz="1100" spc="-1" strike="sngStrike">
                <a:solidFill>
                  <a:srgbClr val="000000"/>
                </a:solidFill>
                <a:latin typeface="Roboto"/>
                <a:ea typeface="DejaVu Sans"/>
              </a:rPr>
              <a:t>gekasper</a:t>
            </a: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 (Bemühungen) der hochdotierten „Fachkräfte“.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100" spc="-1" strike="noStrike">
                <a:solidFill>
                  <a:srgbClr val="000000"/>
                </a:solidFill>
                <a:latin typeface="Roboto"/>
                <a:ea typeface="DejaVu Sans"/>
              </a:rPr>
              <a:t>Er sieht das volle Fass, nimmt seinen Eimer und senkt den Wasserpegel.</a:t>
            </a:r>
            <a:endParaRPr b="0" lang="de-DE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 flipH="1">
            <a:off x="6506280" y="1260720"/>
            <a:ext cx="841680" cy="1384560"/>
          </a:xfrm>
          <a:prstGeom prst="line">
            <a:avLst/>
          </a:prstGeom>
          <a:ln w="18000">
            <a:solidFill>
              <a:srgbClr val="8d281e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 anchorCtr="1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6" name=""/>
          <p:cNvSpPr/>
          <p:nvPr/>
        </p:nvSpPr>
        <p:spPr>
          <a:xfrm>
            <a:off x="7398720" y="1040400"/>
            <a:ext cx="139320" cy="67320"/>
          </a:xfrm>
          <a:prstGeom prst="rect">
            <a:avLst/>
          </a:prstGeom>
          <a:solidFill>
            <a:srgbClr val="ea7500"/>
          </a:solidFill>
          <a:ln w="0">
            <a:solidFill>
              <a:srgbClr val="25406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ctr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"/>
          <p:cNvGrpSpPr/>
          <p:nvPr/>
        </p:nvGrpSpPr>
        <p:grpSpPr>
          <a:xfrm>
            <a:off x="1857600" y="869760"/>
            <a:ext cx="5950800" cy="4319640"/>
            <a:chOff x="1857600" y="869760"/>
            <a:chExt cx="5950800" cy="4319640"/>
          </a:xfrm>
        </p:grpSpPr>
        <p:grpSp>
          <p:nvGrpSpPr>
            <p:cNvPr id="288" name=""/>
            <p:cNvGrpSpPr/>
            <p:nvPr/>
          </p:nvGrpSpPr>
          <p:grpSpPr>
            <a:xfrm>
              <a:off x="5899680" y="3751200"/>
              <a:ext cx="1900800" cy="1114200"/>
              <a:chOff x="5899680" y="3751200"/>
              <a:chExt cx="1900800" cy="1114200"/>
            </a:xfrm>
          </p:grpSpPr>
          <p:sp>
            <p:nvSpPr>
              <p:cNvPr id="289" name=""/>
              <p:cNvSpPr/>
              <p:nvPr/>
            </p:nvSpPr>
            <p:spPr>
              <a:xfrm>
                <a:off x="5899680" y="375120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290" name=""/>
              <p:cNvSpPr/>
              <p:nvPr/>
            </p:nvSpPr>
            <p:spPr>
              <a:xfrm>
                <a:off x="5900040" y="375120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291" name=""/>
              <p:cNvSpPr/>
              <p:nvPr/>
            </p:nvSpPr>
            <p:spPr>
              <a:xfrm>
                <a:off x="6597720" y="4181760"/>
                <a:ext cx="530280" cy="299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de-DE" sz="1100" spc="-1" strike="noStrike">
                    <a:solidFill>
                      <a:srgbClr val="000000"/>
                    </a:solidFill>
                    <a:latin typeface="Roboto"/>
                    <a:ea typeface="DejaVu Sans"/>
                  </a:rPr>
                  <a:t>Darm</a:t>
                </a:r>
                <a:endParaRPr b="0" lang="de-DE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92" name=""/>
            <p:cNvGrpSpPr/>
            <p:nvPr/>
          </p:nvGrpSpPr>
          <p:grpSpPr>
            <a:xfrm>
              <a:off x="1857600" y="2282040"/>
              <a:ext cx="1900440" cy="1114200"/>
              <a:chOff x="1857600" y="2282040"/>
              <a:chExt cx="1900440" cy="1114200"/>
            </a:xfrm>
          </p:grpSpPr>
          <p:sp>
            <p:nvSpPr>
              <p:cNvPr id="293" name=""/>
              <p:cNvSpPr/>
              <p:nvPr/>
            </p:nvSpPr>
            <p:spPr>
              <a:xfrm>
                <a:off x="1857600" y="2282040"/>
                <a:ext cx="1900440" cy="1114200"/>
              </a:xfrm>
              <a:prstGeom prst="ellipse">
                <a:avLst/>
              </a:prstGeom>
              <a:solidFill>
                <a:srgbClr val="ff0000">
                  <a:alpha val="51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294" name=""/>
              <p:cNvSpPr/>
              <p:nvPr/>
            </p:nvSpPr>
            <p:spPr>
              <a:xfrm>
                <a:off x="2375280" y="2704680"/>
                <a:ext cx="1078200" cy="299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de-DE" sz="1100" spc="-1" strike="noStrike">
                    <a:solidFill>
                      <a:srgbClr val="000000"/>
                    </a:solidFill>
                    <a:latin typeface="Roboto"/>
                    <a:ea typeface="DejaVu Sans"/>
                  </a:rPr>
                  <a:t>Wirbelsäule</a:t>
                </a:r>
                <a:endParaRPr b="0" lang="de-DE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95" name=""/>
            <p:cNvGrpSpPr/>
            <p:nvPr/>
          </p:nvGrpSpPr>
          <p:grpSpPr>
            <a:xfrm>
              <a:off x="5907600" y="1892520"/>
              <a:ext cx="1900800" cy="1114200"/>
              <a:chOff x="5907600" y="1892520"/>
              <a:chExt cx="1900800" cy="1114200"/>
            </a:xfrm>
          </p:grpSpPr>
          <p:sp>
            <p:nvSpPr>
              <p:cNvPr id="296" name=""/>
              <p:cNvSpPr/>
              <p:nvPr/>
            </p:nvSpPr>
            <p:spPr>
              <a:xfrm>
                <a:off x="5907600" y="189252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297" name=""/>
              <p:cNvSpPr/>
              <p:nvPr/>
            </p:nvSpPr>
            <p:spPr>
              <a:xfrm>
                <a:off x="5907960" y="189252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298" name=""/>
              <p:cNvSpPr/>
              <p:nvPr/>
            </p:nvSpPr>
            <p:spPr>
              <a:xfrm>
                <a:off x="6325200" y="2323080"/>
                <a:ext cx="1150200" cy="299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de-DE" sz="1100" spc="-1" strike="noStrike">
                    <a:solidFill>
                      <a:srgbClr val="000000"/>
                    </a:solidFill>
                    <a:latin typeface="Roboto"/>
                    <a:ea typeface="DejaVu Sans"/>
                  </a:rPr>
                  <a:t>Ernährung</a:t>
                </a:r>
                <a:endParaRPr b="0" lang="de-DE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99" name=""/>
            <p:cNvGrpSpPr/>
            <p:nvPr/>
          </p:nvGrpSpPr>
          <p:grpSpPr>
            <a:xfrm>
              <a:off x="2877840" y="4075200"/>
              <a:ext cx="1900800" cy="1114200"/>
              <a:chOff x="2877840" y="4075200"/>
              <a:chExt cx="1900800" cy="1114200"/>
            </a:xfrm>
          </p:grpSpPr>
          <p:sp>
            <p:nvSpPr>
              <p:cNvPr id="300" name=""/>
              <p:cNvSpPr/>
              <p:nvPr/>
            </p:nvSpPr>
            <p:spPr>
              <a:xfrm>
                <a:off x="2877840" y="407520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301" name=""/>
              <p:cNvSpPr/>
              <p:nvPr/>
            </p:nvSpPr>
            <p:spPr>
              <a:xfrm>
                <a:off x="3575880" y="4505760"/>
                <a:ext cx="530280" cy="299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de-DE" sz="1100" spc="-1" strike="noStrike">
                    <a:solidFill>
                      <a:srgbClr val="000000"/>
                    </a:solidFill>
                    <a:latin typeface="Roboto"/>
                    <a:ea typeface="DejaVu Sans"/>
                  </a:rPr>
                  <a:t>Gifte</a:t>
                </a:r>
                <a:endParaRPr b="0" lang="de-DE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2" name=""/>
              <p:cNvSpPr/>
              <p:nvPr/>
            </p:nvSpPr>
            <p:spPr>
              <a:xfrm>
                <a:off x="2878200" y="407520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</p:grpSp>
        <p:grpSp>
          <p:nvGrpSpPr>
            <p:cNvPr id="303" name=""/>
            <p:cNvGrpSpPr/>
            <p:nvPr/>
          </p:nvGrpSpPr>
          <p:grpSpPr>
            <a:xfrm>
              <a:off x="3858480" y="869760"/>
              <a:ext cx="1900800" cy="1114200"/>
              <a:chOff x="3858480" y="869760"/>
              <a:chExt cx="1900800" cy="1114200"/>
            </a:xfrm>
          </p:grpSpPr>
          <p:sp>
            <p:nvSpPr>
              <p:cNvPr id="304" name=""/>
              <p:cNvSpPr/>
              <p:nvPr/>
            </p:nvSpPr>
            <p:spPr>
              <a:xfrm>
                <a:off x="3858480" y="86976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  <p:sp>
            <p:nvSpPr>
              <p:cNvPr id="305" name=""/>
              <p:cNvSpPr/>
              <p:nvPr/>
            </p:nvSpPr>
            <p:spPr>
              <a:xfrm>
                <a:off x="4556520" y="1300320"/>
                <a:ext cx="530280" cy="299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r>
                  <a:rPr b="1" lang="de-DE" sz="1100" spc="-1" strike="noStrike">
                    <a:solidFill>
                      <a:srgbClr val="000000"/>
                    </a:solidFill>
                    <a:latin typeface="Roboto"/>
                    <a:ea typeface="DejaVu Sans"/>
                  </a:rPr>
                  <a:t>Gifte</a:t>
                </a:r>
                <a:endParaRPr b="0" lang="de-DE" sz="11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6" name=""/>
              <p:cNvSpPr/>
              <p:nvPr/>
            </p:nvSpPr>
            <p:spPr>
              <a:xfrm>
                <a:off x="3858840" y="869760"/>
                <a:ext cx="1900440" cy="1114200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 w="0">
                <a:solidFill>
                  <a:srgbClr val="254061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de-DE" sz="1400" spc="-1" strike="noStrike">
                  <a:solidFill>
                    <a:srgbClr val="000000"/>
                  </a:solidFill>
                  <a:highlight>
                    <a:srgbClr val="8d281e"/>
                  </a:highlight>
                  <a:latin typeface="Arial"/>
                  <a:ea typeface="DejaVu Sans"/>
                </a:endParaRPr>
              </a:p>
            </p:txBody>
          </p:sp>
        </p:grpSp>
      </p:grpSp>
      <p:sp>
        <p:nvSpPr>
          <p:cNvPr id="307" name=""/>
          <p:cNvSpPr/>
          <p:nvPr/>
        </p:nvSpPr>
        <p:spPr>
          <a:xfrm>
            <a:off x="470160" y="355320"/>
            <a:ext cx="3075480" cy="38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Was macht uns krank?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" name=""/>
          <p:cNvGraphicFramePr/>
          <p:nvPr/>
        </p:nvGraphicFramePr>
        <p:xfrm>
          <a:off x="1016280" y="890640"/>
          <a:ext cx="8074440" cy="4412520"/>
        </p:xfrm>
        <a:graphic>
          <a:graphicData uri="http://schemas.openxmlformats.org/drawingml/2006/table">
            <a:tbl>
              <a:tblPr/>
              <a:tblGrid>
                <a:gridCol w="457560"/>
                <a:gridCol w="2319120"/>
                <a:gridCol w="2064240"/>
                <a:gridCol w="1521000"/>
                <a:gridCol w="1712880"/>
              </a:tblGrid>
              <a:tr h="416160">
                <a:tc>
                  <a:txBody>
                    <a:bodyPr lIns="90000" rIns="90000" anchor="t">
                      <a:noAutofit/>
                    </a:bodyPr>
                    <a:p>
                      <a:endParaRPr b="1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72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5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Sympthom</a:t>
                      </a:r>
                      <a:endParaRPr b="0" lang="de-DE" sz="15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72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5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Fehlfunktion</a:t>
                      </a:r>
                      <a:endParaRPr b="0" lang="de-DE" sz="15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5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Mangel / Überschuß</a:t>
                      </a:r>
                      <a:endParaRPr b="0" lang="de-DE" sz="15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72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5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Ursache</a:t>
                      </a:r>
                      <a:endParaRPr b="0" lang="de-DE" sz="15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72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5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Folgesympthom</a:t>
                      </a:r>
                      <a:endParaRPr b="0" lang="de-DE" sz="15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972f"/>
                    </a:solidFill>
                  </a:tcPr>
                </a:tc>
              </a:tr>
              <a:tr h="416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Muskelkrämpfe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Magnesiummangel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Darm / Ernährung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Infektanfälligkeit (Vit.-D-Mangel)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6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Hautentzündungen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zu viel Omega-6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Ernährung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z.B. Diabetes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6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manchmal taube Finger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manchmal Nerv eingeklemmt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verkürzte Muskeln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Bandscheiben-vorfall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6160"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6160"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6160"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6160"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6160"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17600"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5633</TotalTime>
  <Application>LibreOffice/7.4.6.2$Windows_X86_64 LibreOffice_project/5b1f5509c2decdade7fda905e3e1429a67acd63d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2024-02-21T09:02:17Z</dcterms:created>
  <dc:creator/>
  <dc:description/>
  <dc:language>de-DE</dc:language>
  <cp:lastModifiedBy/>
  <dcterms:modified xsi:type="dcterms:W3CDTF">2024-03-27T00:00:45Z</dcterms:modified>
  <cp:revision>43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